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7" r:id="rId2"/>
    <p:sldId id="258" r:id="rId3"/>
    <p:sldId id="259" r:id="rId4"/>
    <p:sldId id="260" r:id="rId5"/>
    <p:sldId id="261" r:id="rId6"/>
    <p:sldId id="262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55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3550CB-105B-451B-BFF1-95DA38674118}" type="datetimeFigureOut">
              <a:rPr lang="en-US" smtClean="0"/>
              <a:t>3/9/2024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125BD0-61EF-4D71-ADB2-DEE4B2C9D3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04203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416425"/>
            <a:ext cx="5486400" cy="418306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517" tIns="46259" rIns="92517" bIns="46259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975988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416425"/>
            <a:ext cx="5486400" cy="418306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665" tIns="46333" rIns="92665" bIns="46333"/>
          <a:lstStyle/>
          <a:p>
            <a:pPr>
              <a:lnSpc>
                <a:spcPct val="80000"/>
              </a:lnSpc>
            </a:pPr>
            <a:endParaRPr lang="en-US" altLang="en-US" sz="800"/>
          </a:p>
        </p:txBody>
      </p:sp>
    </p:spTree>
    <p:extLst>
      <p:ext uri="{BB962C8B-B14F-4D97-AF65-F5344CB8AC3E}">
        <p14:creationId xmlns:p14="http://schemas.microsoft.com/office/powerpoint/2010/main" val="27653807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50813" y="387350"/>
            <a:ext cx="7162801" cy="4029075"/>
          </a:xfrm>
        </p:spPr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7013" y="4646613"/>
            <a:ext cx="6249987" cy="403066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0007" tIns="45003" rIns="90007" bIns="45003"/>
          <a:lstStyle/>
          <a:p>
            <a:pPr marL="228600" indent="-228600"/>
            <a:endParaRPr lang="en-US" altLang="en-US" b="1"/>
          </a:p>
        </p:txBody>
      </p:sp>
    </p:spTree>
    <p:extLst>
      <p:ext uri="{BB962C8B-B14F-4D97-AF65-F5344CB8AC3E}">
        <p14:creationId xmlns:p14="http://schemas.microsoft.com/office/powerpoint/2010/main" val="27616288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76803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685800" y="4416425"/>
            <a:ext cx="5486400" cy="418306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815088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6350B-F528-4F60-98AA-D654E344707E}" type="datetimeFigureOut">
              <a:rPr lang="en-US" smtClean="0"/>
              <a:t>3/9/2024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38D0A-E141-49D0-B97E-D4F4334ADF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40854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6350B-F528-4F60-98AA-D654E344707E}" type="datetimeFigureOut">
              <a:rPr lang="en-US" smtClean="0"/>
              <a:t>3/9/2024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38D0A-E141-49D0-B97E-D4F4334ADF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692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6350B-F528-4F60-98AA-D654E344707E}" type="datetimeFigureOut">
              <a:rPr lang="en-US" smtClean="0"/>
              <a:t>3/9/2024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38D0A-E141-49D0-B97E-D4F4334ADF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12527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6350B-F528-4F60-98AA-D654E344707E}" type="datetimeFigureOut">
              <a:rPr lang="en-US" smtClean="0"/>
              <a:t>3/9/2024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38D0A-E141-49D0-B97E-D4F4334ADF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49808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6350B-F528-4F60-98AA-D654E344707E}" type="datetimeFigureOut">
              <a:rPr lang="en-US" smtClean="0"/>
              <a:t>3/9/2024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38D0A-E141-49D0-B97E-D4F4334ADF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84634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6350B-F528-4F60-98AA-D654E344707E}" type="datetimeFigureOut">
              <a:rPr lang="en-US" smtClean="0"/>
              <a:t>3/9/2024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38D0A-E141-49D0-B97E-D4F4334ADF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13637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6350B-F528-4F60-98AA-D654E344707E}" type="datetimeFigureOut">
              <a:rPr lang="en-US" smtClean="0"/>
              <a:t>3/9/2024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38D0A-E141-49D0-B97E-D4F4334ADF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59835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6350B-F528-4F60-98AA-D654E344707E}" type="datetimeFigureOut">
              <a:rPr lang="en-US" smtClean="0"/>
              <a:t>3/9/2024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38D0A-E141-49D0-B97E-D4F4334ADF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8669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6350B-F528-4F60-98AA-D654E344707E}" type="datetimeFigureOut">
              <a:rPr lang="en-US" smtClean="0"/>
              <a:t>3/9/2024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38D0A-E141-49D0-B97E-D4F4334ADF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48779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6350B-F528-4F60-98AA-D654E344707E}" type="datetimeFigureOut">
              <a:rPr lang="en-US" smtClean="0"/>
              <a:t>3/9/2024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38D0A-E141-49D0-B97E-D4F4334ADF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98673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6350B-F528-4F60-98AA-D654E344707E}" type="datetimeFigureOut">
              <a:rPr lang="en-US" smtClean="0"/>
              <a:t>3/9/2024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38D0A-E141-49D0-B97E-D4F4334ADF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72056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-1588"/>
            <a:ext cx="10972800" cy="62865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695325"/>
            <a:ext cx="5384800" cy="54308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695325"/>
            <a:ext cx="5384800" cy="54308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9CCE03-C3EA-4DF6-AD8B-A052D501F93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663245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B6350B-F528-4F60-98AA-D654E344707E}" type="datetimeFigureOut">
              <a:rPr lang="en-US" smtClean="0"/>
              <a:t>3/9/2024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238D0A-E141-49D0-B97E-D4F4334ADF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00501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0C31AF0-BA7E-492F-A867-00F3C5E4E732}" type="slidenum">
              <a:rPr lang="en-US" altLang="en-US" sz="1000"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</a:t>
            </a:fld>
            <a:endParaRPr lang="en-US" altLang="en-US" sz="1000">
              <a:latin typeface="Times New Roman" panose="02020603050405020304" pitchFamily="18" charset="0"/>
            </a:endParaRPr>
          </a:p>
        </p:txBody>
      </p:sp>
      <p:sp>
        <p:nvSpPr>
          <p:cNvPr id="39936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881188" y="925514"/>
            <a:ext cx="8343900" cy="1470025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sz="3200" dirty="0">
                <a:solidFill>
                  <a:srgbClr val="FF0000"/>
                </a:solidFill>
              </a:rPr>
              <a:t>Opportunity Name</a:t>
            </a:r>
            <a:br>
              <a:rPr lang="en-US" sz="3200" dirty="0"/>
            </a:br>
            <a:r>
              <a:rPr lang="en-US" sz="3200" dirty="0"/>
              <a:t>Opportunity Qualification</a:t>
            </a:r>
          </a:p>
        </p:txBody>
      </p:sp>
      <p:sp>
        <p:nvSpPr>
          <p:cNvPr id="399365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524000" y="4293802"/>
            <a:ext cx="9144000" cy="165576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BDM/Acct Manager, </a:t>
            </a:r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dirty="0" err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xxxxxxxxxx</a:t>
            </a:r>
            <a:endParaRPr lang="en-US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defRPr/>
            </a:pPr>
            <a:r>
              <a:rPr lang="en-US" dirty="0"/>
              <a:t>Operations Manager, </a:t>
            </a:r>
            <a:r>
              <a:rPr lang="en-US" dirty="0" err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xxxxxxxxxx</a:t>
            </a:r>
            <a:endParaRPr lang="en-US" dirty="0"/>
          </a:p>
          <a:p>
            <a:pPr eaLnBrk="1" hangingPunct="1">
              <a:defRPr/>
            </a:pPr>
            <a:r>
              <a:rPr lang="en-US" dirty="0"/>
              <a:t>Division Manager, </a:t>
            </a:r>
            <a:r>
              <a:rPr lang="en-US" dirty="0" err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xxxxxxxxxx</a:t>
            </a:r>
            <a:endParaRPr lang="en-US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4548189" y="2455863"/>
          <a:ext cx="3095625" cy="1219200"/>
        </p:xfrm>
        <a:graphic>
          <a:graphicData uri="http://schemas.openxmlformats.org/drawingml/2006/table">
            <a:tbl>
              <a:tblPr/>
              <a:tblGrid>
                <a:gridCol w="15478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78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635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CRM Number: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xxx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35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CRM Status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xxx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35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Market Survey Date: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xxx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35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Anticipated DRFP Date: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xxx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35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Anticipated RFP Date: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xxx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369995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DBC1488-781F-4529-899B-5E3BB1F0C7CB}" type="slidenum">
              <a:rPr lang="en-US" altLang="en-US" sz="1000"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2</a:t>
            </a:fld>
            <a:endParaRPr lang="en-US" altLang="en-US" sz="1000">
              <a:latin typeface="Times New Roman" panose="02020603050405020304" pitchFamily="18" charset="0"/>
            </a:endParaRPr>
          </a:p>
        </p:txBody>
      </p:sp>
      <p:sp>
        <p:nvSpPr>
          <p:cNvPr id="46694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/>
              <a:t>Procurement Basics</a:t>
            </a:r>
          </a:p>
        </p:txBody>
      </p:sp>
      <p:sp>
        <p:nvSpPr>
          <p:cNvPr id="6148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739900" y="777876"/>
            <a:ext cx="4038600" cy="403225"/>
          </a:xfrm>
        </p:spPr>
        <p:txBody>
          <a:bodyPr>
            <a:normAutofit fontScale="70000" lnSpcReduction="20000"/>
          </a:bodyPr>
          <a:lstStyle/>
          <a:p>
            <a:pPr marL="171450" indent="-171450">
              <a:tabLst>
                <a:tab pos="2062163" algn="l"/>
              </a:tabLst>
            </a:pPr>
            <a:r>
              <a:rPr lang="en-US" altLang="en-US" sz="1200" b="1"/>
              <a:t>Contract Length:</a:t>
            </a:r>
            <a:r>
              <a:rPr lang="en-US" altLang="en-US" sz="1200"/>
              <a:t>	</a:t>
            </a:r>
          </a:p>
          <a:p>
            <a:pPr marL="171450" indent="-171450">
              <a:tabLst>
                <a:tab pos="2062163" algn="l"/>
              </a:tabLst>
            </a:pPr>
            <a:r>
              <a:rPr lang="en-US" altLang="en-US" sz="1200" b="1"/>
              <a:t>Number of FTEs:	</a:t>
            </a:r>
            <a:endParaRPr lang="en-US" altLang="en-US" sz="1200"/>
          </a:p>
          <a:p>
            <a:pPr marL="171450" indent="-171450">
              <a:buNone/>
              <a:tabLst>
                <a:tab pos="2062163" algn="l"/>
              </a:tabLst>
            </a:pPr>
            <a:endParaRPr lang="en-US" altLang="en-US" sz="1200"/>
          </a:p>
          <a:p>
            <a:pPr marL="171450" indent="-171450">
              <a:tabLst>
                <a:tab pos="2062163" algn="l"/>
              </a:tabLst>
            </a:pPr>
            <a:endParaRPr lang="en-US" altLang="en-US" sz="1200" b="1"/>
          </a:p>
          <a:p>
            <a:pPr marL="171450" indent="-171450">
              <a:tabLst>
                <a:tab pos="2062163" algn="l"/>
              </a:tabLst>
            </a:pPr>
            <a:endParaRPr lang="en-US" altLang="en-US" sz="1200" b="1"/>
          </a:p>
        </p:txBody>
      </p:sp>
      <p:sp>
        <p:nvSpPr>
          <p:cNvPr id="6149" name="Rectangle 4"/>
          <p:cNvSpPr>
            <a:spLocks noChangeArrowheads="1"/>
          </p:cNvSpPr>
          <p:nvPr/>
        </p:nvSpPr>
        <p:spPr bwMode="auto">
          <a:xfrm>
            <a:off x="6324601" y="1259621"/>
            <a:ext cx="3895725" cy="15869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71450" indent="-1714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200" dirty="0"/>
              <a:t>Scope of Work:	</a:t>
            </a:r>
          </a:p>
          <a:p>
            <a:pPr eaLnBrk="1" hangingPunct="1"/>
            <a:r>
              <a:rPr lang="en-US" altLang="en-US" sz="1200" dirty="0"/>
              <a:t>Type of Work:</a:t>
            </a:r>
          </a:p>
          <a:p>
            <a:pPr eaLnBrk="1" hangingPunct="1"/>
            <a:r>
              <a:rPr lang="en-US" altLang="en-US" sz="1200" dirty="0"/>
              <a:t>Work Location:	</a:t>
            </a:r>
          </a:p>
          <a:p>
            <a:pPr eaLnBrk="1" hangingPunct="1"/>
            <a:r>
              <a:rPr lang="en-US" altLang="en-US" sz="1200" dirty="0"/>
              <a:t>Technologies/Tools:	</a:t>
            </a:r>
          </a:p>
          <a:p>
            <a:pPr eaLnBrk="1" hangingPunct="1"/>
            <a:r>
              <a:rPr lang="en-US" altLang="en-US" sz="1200" dirty="0"/>
              <a:t>Risks:</a:t>
            </a:r>
          </a:p>
          <a:p>
            <a:pPr eaLnBrk="1" hangingPunct="1"/>
            <a:r>
              <a:rPr lang="en-US" altLang="en-US" sz="1200" dirty="0"/>
              <a:t>Constraints:</a:t>
            </a:r>
          </a:p>
        </p:txBody>
      </p:sp>
      <p:sp>
        <p:nvSpPr>
          <p:cNvPr id="6150" name="Line 5"/>
          <p:cNvSpPr>
            <a:spLocks noChangeShapeType="1"/>
          </p:cNvSpPr>
          <p:nvPr/>
        </p:nvSpPr>
        <p:spPr bwMode="auto">
          <a:xfrm>
            <a:off x="6096000" y="647701"/>
            <a:ext cx="0" cy="57816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6151" name="Line 6"/>
          <p:cNvSpPr>
            <a:spLocks noChangeShapeType="1"/>
          </p:cNvSpPr>
          <p:nvPr/>
        </p:nvSpPr>
        <p:spPr bwMode="auto">
          <a:xfrm>
            <a:off x="1638300" y="3429000"/>
            <a:ext cx="8915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graphicFrame>
        <p:nvGraphicFramePr>
          <p:cNvPr id="466951" name="Group 7"/>
          <p:cNvGraphicFramePr>
            <a:graphicFrameLocks noGrp="1"/>
          </p:cNvGraphicFramePr>
          <p:nvPr/>
        </p:nvGraphicFramePr>
        <p:xfrm>
          <a:off x="1939926" y="1192213"/>
          <a:ext cx="3984626" cy="762000"/>
        </p:xfrm>
        <a:graphic>
          <a:graphicData uri="http://schemas.openxmlformats.org/drawingml/2006/table">
            <a:tbl>
              <a:tblPr/>
              <a:tblGrid>
                <a:gridCol w="4289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09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08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0868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0868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0868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9401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5" marR="914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Base Year</a:t>
                      </a:r>
                    </a:p>
                  </a:txBody>
                  <a:tcPr marL="91435" marR="914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Option Year 1</a:t>
                      </a:r>
                    </a:p>
                  </a:txBody>
                  <a:tcPr marL="91435" marR="914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Option Year 2</a:t>
                      </a:r>
                    </a:p>
                  </a:txBody>
                  <a:tcPr marL="91435" marR="914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Option Year 3</a:t>
                      </a:r>
                    </a:p>
                  </a:txBody>
                  <a:tcPr marL="91435" marR="914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Option Year 4</a:t>
                      </a:r>
                    </a:p>
                  </a:txBody>
                  <a:tcPr marL="91435" marR="914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401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FTE</a:t>
                      </a:r>
                    </a:p>
                  </a:txBody>
                  <a:tcPr marL="91435" marR="914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5" marR="914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5" marR="914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5" marR="914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5" marR="914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5" marR="914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401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$</a:t>
                      </a:r>
                    </a:p>
                  </a:txBody>
                  <a:tcPr marL="91435" marR="914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5" marR="914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5" marR="914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5" marR="914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5" marR="914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5" marR="914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66971" name="Text Box 27"/>
          <p:cNvSpPr txBox="1">
            <a:spLocks noChangeArrowheads="1"/>
          </p:cNvSpPr>
          <p:nvPr/>
        </p:nvSpPr>
        <p:spPr bwMode="auto">
          <a:xfrm>
            <a:off x="2901854" y="546100"/>
            <a:ext cx="1825821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u="sng">
                <a:effectLst>
                  <a:outerShdw blurRad="38100" dist="38100" dir="2700000" algn="tl">
                    <a:srgbClr val="C0C0C0"/>
                  </a:outerShdw>
                </a:effectLst>
              </a:rPr>
              <a:t>Basic Information</a:t>
            </a:r>
          </a:p>
        </p:txBody>
      </p:sp>
      <p:sp>
        <p:nvSpPr>
          <p:cNvPr id="466972" name="Text Box 28"/>
          <p:cNvSpPr txBox="1">
            <a:spLocks noChangeArrowheads="1"/>
          </p:cNvSpPr>
          <p:nvPr/>
        </p:nvSpPr>
        <p:spPr bwMode="auto">
          <a:xfrm>
            <a:off x="7461250" y="546101"/>
            <a:ext cx="1830388" cy="64633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u="sng">
                <a:effectLst>
                  <a:outerShdw blurRad="38100" dist="38100" dir="2700000" algn="tl">
                    <a:srgbClr val="C0C0C0"/>
                  </a:outerShdw>
                </a:effectLst>
              </a:rPr>
              <a:t>Nature of the Work</a:t>
            </a:r>
          </a:p>
        </p:txBody>
      </p:sp>
      <p:sp>
        <p:nvSpPr>
          <p:cNvPr id="4136" name="Rectangle 29"/>
          <p:cNvSpPr>
            <a:spLocks noChangeArrowheads="1"/>
          </p:cNvSpPr>
          <p:nvPr/>
        </p:nvSpPr>
        <p:spPr bwMode="auto">
          <a:xfrm>
            <a:off x="1981201" y="3724276"/>
            <a:ext cx="3895725" cy="2601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171450" indent="-171450">
              <a:buFontTx/>
              <a:buChar char="•"/>
              <a:tabLst>
                <a:tab pos="2062163" algn="l"/>
              </a:tabLst>
              <a:defRPr/>
            </a:pPr>
            <a:r>
              <a:rPr lang="en-US" sz="1600" dirty="0">
                <a:latin typeface="Arial" charset="0"/>
              </a:rPr>
              <a:t>Incumbent(s):	</a:t>
            </a:r>
          </a:p>
          <a:p>
            <a:pPr marL="171450" indent="-171450">
              <a:buFontTx/>
              <a:buChar char="•"/>
              <a:tabLst>
                <a:tab pos="2062163" algn="l"/>
              </a:tabLst>
              <a:defRPr/>
            </a:pPr>
            <a:r>
              <a:rPr lang="en-US" sz="1600" dirty="0">
                <a:latin typeface="Arial" charset="0"/>
              </a:rPr>
              <a:t>Known Primes:	</a:t>
            </a:r>
          </a:p>
          <a:p>
            <a:pPr marL="171450" indent="-171450">
              <a:buFontTx/>
              <a:buChar char="•"/>
              <a:tabLst>
                <a:tab pos="2062163" algn="l"/>
              </a:tabLst>
              <a:defRPr/>
            </a:pPr>
            <a:r>
              <a:rPr lang="en-US" sz="1600" dirty="0">
                <a:latin typeface="Arial" charset="0"/>
              </a:rPr>
              <a:t>Other Potential Players</a:t>
            </a:r>
          </a:p>
          <a:p>
            <a:pPr marL="171450" indent="-171450">
              <a:buFontTx/>
              <a:buChar char="•"/>
              <a:defRPr/>
            </a:pPr>
            <a:r>
              <a:rPr lang="en-US" sz="1600" dirty="0">
                <a:latin typeface="Arial" charset="0"/>
              </a:rPr>
              <a:t>Enterprise opportunity?</a:t>
            </a:r>
          </a:p>
          <a:p>
            <a:pPr marL="171450" indent="-171450">
              <a:buFontTx/>
              <a:buChar char="•"/>
              <a:tabLst>
                <a:tab pos="2062163" algn="l"/>
              </a:tabLst>
              <a:defRPr/>
            </a:pPr>
            <a:r>
              <a:rPr lang="en-US" sz="1600" dirty="0">
                <a:latin typeface="Arial" charset="0"/>
              </a:rPr>
              <a:t>Likely Team:</a:t>
            </a:r>
          </a:p>
          <a:p>
            <a:pPr marL="171450" indent="-171450">
              <a:buFontTx/>
              <a:buChar char="•"/>
              <a:tabLst>
                <a:tab pos="2062163" algn="l"/>
              </a:tabLst>
              <a:defRPr/>
            </a:pPr>
            <a:r>
              <a:rPr lang="en-US" sz="1600" dirty="0">
                <a:latin typeface="Arial" charset="0"/>
              </a:rPr>
              <a:t>FOIA Requests: 	 </a:t>
            </a:r>
          </a:p>
          <a:p>
            <a:pPr marL="171450" indent="-171450">
              <a:buFontTx/>
              <a:buChar char="•"/>
              <a:tabLst>
                <a:tab pos="2062163" algn="l"/>
              </a:tabLst>
              <a:defRPr/>
            </a:pPr>
            <a:r>
              <a:rPr lang="en-US" sz="1600" dirty="0">
                <a:latin typeface="Arial" charset="0"/>
              </a:rPr>
              <a:t>Probability of Win (reported)</a:t>
            </a:r>
          </a:p>
          <a:p>
            <a:pPr marL="171450" indent="-171450">
              <a:buFontTx/>
              <a:buChar char="•"/>
              <a:tabLst>
                <a:tab pos="2062163" algn="l"/>
              </a:tabLst>
              <a:defRPr/>
            </a:pPr>
            <a:r>
              <a:rPr lang="en-US" sz="1600" dirty="0">
                <a:latin typeface="Arial" charset="0"/>
              </a:rPr>
              <a:t>Probability of Win (qualitative): </a:t>
            </a:r>
          </a:p>
          <a:p>
            <a:pPr marL="171450" indent="-171450">
              <a:buFontTx/>
              <a:buChar char="•"/>
              <a:tabLst>
                <a:tab pos="2062163" algn="l"/>
              </a:tabLst>
              <a:defRPr/>
            </a:pPr>
            <a:r>
              <a:rPr lang="en-US" sz="1600" dirty="0">
                <a:latin typeface="Arial" charset="0"/>
              </a:rPr>
              <a:t>Rationale:</a:t>
            </a:r>
            <a:r>
              <a:rPr lang="en-US" dirty="0">
                <a:latin typeface="Arial" charset="0"/>
              </a:rPr>
              <a:t>	 </a:t>
            </a:r>
          </a:p>
        </p:txBody>
      </p:sp>
      <p:sp>
        <p:nvSpPr>
          <p:cNvPr id="466974" name="Text Box 30"/>
          <p:cNvSpPr txBox="1">
            <a:spLocks noChangeArrowheads="1"/>
          </p:cNvSpPr>
          <p:nvPr/>
        </p:nvSpPr>
        <p:spPr bwMode="auto">
          <a:xfrm>
            <a:off x="2637432" y="3432175"/>
            <a:ext cx="2365777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u="sng">
                <a:effectLst>
                  <a:outerShdw blurRad="38100" dist="38100" dir="2700000" algn="tl">
                    <a:srgbClr val="C0C0C0"/>
                  </a:outerShdw>
                </a:effectLst>
              </a:rPr>
              <a:t>Competitive Landscape</a:t>
            </a:r>
          </a:p>
        </p:txBody>
      </p:sp>
      <p:sp>
        <p:nvSpPr>
          <p:cNvPr id="466975" name="Text Box 31"/>
          <p:cNvSpPr txBox="1">
            <a:spLocks noChangeArrowheads="1"/>
          </p:cNvSpPr>
          <p:nvPr/>
        </p:nvSpPr>
        <p:spPr bwMode="auto">
          <a:xfrm>
            <a:off x="7266003" y="3432175"/>
            <a:ext cx="2262159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u="sng">
                <a:effectLst>
                  <a:outerShdw blurRad="38100" dist="38100" dir="2700000" algn="tl">
                    <a:srgbClr val="C0C0C0"/>
                  </a:outerShdw>
                </a:effectLst>
              </a:rPr>
              <a:t>Schedule / Milestones</a:t>
            </a:r>
          </a:p>
        </p:txBody>
      </p:sp>
      <p:graphicFrame>
        <p:nvGraphicFramePr>
          <p:cNvPr id="466976" name="Group 32"/>
          <p:cNvGraphicFramePr>
            <a:graphicFrameLocks noGrp="1"/>
          </p:cNvGraphicFramePr>
          <p:nvPr>
            <p:ph sz="half" idx="2"/>
          </p:nvPr>
        </p:nvGraphicFramePr>
        <p:xfrm>
          <a:off x="6515101" y="3781426"/>
          <a:ext cx="3743325" cy="2301874"/>
        </p:xfrm>
        <a:graphic>
          <a:graphicData uri="http://schemas.openxmlformats.org/drawingml/2006/table">
            <a:tbl>
              <a:tblPr/>
              <a:tblGrid>
                <a:gridCol w="13602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830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4390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Milestone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Date and/or Status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Date of last visit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Market Survey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RFI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Bidders Conference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86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Draft RFP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86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Final RFP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86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Proposal Due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86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Award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86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POP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1739901" y="1992314"/>
            <a:ext cx="4295775" cy="142192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171450" indent="-171450">
              <a:lnSpc>
                <a:spcPct val="90000"/>
              </a:lnSpc>
              <a:buFontTx/>
              <a:buChar char="•"/>
              <a:tabLst>
                <a:tab pos="2062163" algn="l"/>
              </a:tabLst>
              <a:defRPr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Basic/Total Value:	</a:t>
            </a:r>
          </a:p>
          <a:p>
            <a:pPr marL="171450" indent="-171450">
              <a:lnSpc>
                <a:spcPct val="90000"/>
              </a:lnSpc>
              <a:buFontTx/>
              <a:buChar char="•"/>
              <a:tabLst>
                <a:tab pos="2062163" algn="l"/>
              </a:tabLst>
              <a:defRPr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Projected B&amp;P Costs:		</a:t>
            </a:r>
          </a:p>
          <a:p>
            <a:pPr marL="171450" indent="-171450">
              <a:lnSpc>
                <a:spcPct val="90000"/>
              </a:lnSpc>
              <a:buFontTx/>
              <a:buChar char="•"/>
              <a:tabLst>
                <a:tab pos="2062163" algn="l"/>
              </a:tabLst>
              <a:defRPr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Contract Type:		</a:t>
            </a:r>
          </a:p>
          <a:p>
            <a:pPr marL="171450" indent="-171450">
              <a:lnSpc>
                <a:spcPct val="90000"/>
              </a:lnSpc>
              <a:buFontTx/>
              <a:buChar char="•"/>
              <a:tabLst>
                <a:tab pos="2062163" algn="l"/>
              </a:tabLst>
              <a:defRPr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OCI/PCI?:	</a:t>
            </a:r>
          </a:p>
          <a:p>
            <a:pPr marL="171450" indent="-171450">
              <a:lnSpc>
                <a:spcPct val="90000"/>
              </a:lnSpc>
              <a:buFontTx/>
              <a:buChar char="•"/>
              <a:tabLst>
                <a:tab pos="2062163" algn="l"/>
              </a:tabLst>
              <a:defRPr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SPC Issues?:	</a:t>
            </a:r>
          </a:p>
          <a:p>
            <a:pPr marL="171450" indent="-171450">
              <a:lnSpc>
                <a:spcPct val="90000"/>
              </a:lnSpc>
              <a:buFontTx/>
              <a:buChar char="•"/>
              <a:tabLst>
                <a:tab pos="2062163" algn="l"/>
              </a:tabLst>
              <a:defRPr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Buyer Organization:</a:t>
            </a:r>
            <a:r>
              <a:rPr lang="en-US" sz="1600" dirty="0">
                <a:latin typeface="+mj-lt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20809567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594DD55-BAE8-400E-BEB6-FCB3E68C60E5}" type="slidenum">
              <a:rPr lang="en-US" altLang="en-US" sz="1000"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3</a:t>
            </a:fld>
            <a:endParaRPr lang="en-US" altLang="en-US" sz="1000">
              <a:latin typeface="Times New Roman" panose="02020603050405020304" pitchFamily="18" charset="0"/>
            </a:endParaRPr>
          </a:p>
        </p:txBody>
      </p:sp>
      <p:sp>
        <p:nvSpPr>
          <p:cNvPr id="4587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Qualification:</a:t>
            </a:r>
          </a:p>
        </p:txBody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1452261"/>
            <a:ext cx="8229600" cy="4972393"/>
          </a:xfrm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altLang="en-US" sz="1400" dirty="0"/>
              <a:t>Does the opportunity align with business objectives? </a:t>
            </a:r>
          </a:p>
          <a:p>
            <a:pPr lvl="1" eaLnBrk="1" hangingPunct="1">
              <a:spcBef>
                <a:spcPct val="0"/>
              </a:spcBef>
            </a:pPr>
            <a:r>
              <a:rPr lang="en-US" altLang="en-US" sz="1400" dirty="0"/>
              <a:t> </a:t>
            </a:r>
          </a:p>
          <a:p>
            <a:pPr lvl="1" eaLnBrk="1" hangingPunct="1">
              <a:spcBef>
                <a:spcPct val="0"/>
              </a:spcBef>
            </a:pPr>
            <a:r>
              <a:rPr lang="en-US" altLang="en-US" sz="1400" dirty="0"/>
              <a:t>   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1400" dirty="0"/>
              <a:t> Do we have the ability to do the work?</a:t>
            </a:r>
          </a:p>
          <a:p>
            <a:pPr lvl="1" eaLnBrk="1" hangingPunct="1">
              <a:spcBef>
                <a:spcPct val="0"/>
              </a:spcBef>
            </a:pPr>
            <a:r>
              <a:rPr lang="en-US" altLang="en-US" sz="1400" dirty="0"/>
              <a:t> </a:t>
            </a:r>
          </a:p>
          <a:p>
            <a:pPr lvl="1" eaLnBrk="1" hangingPunct="1">
              <a:spcBef>
                <a:spcPct val="0"/>
              </a:spcBef>
            </a:pPr>
            <a:r>
              <a:rPr lang="en-US" altLang="en-US" sz="1400" dirty="0"/>
              <a:t> </a:t>
            </a:r>
          </a:p>
          <a:p>
            <a:pPr>
              <a:spcBef>
                <a:spcPct val="0"/>
              </a:spcBef>
            </a:pPr>
            <a:r>
              <a:rPr lang="en-US" altLang="en-US" sz="1400" dirty="0"/>
              <a:t>Is there funding for this program?</a:t>
            </a:r>
          </a:p>
          <a:p>
            <a:pPr lvl="1">
              <a:spcBef>
                <a:spcPct val="0"/>
              </a:spcBef>
            </a:pPr>
            <a:r>
              <a:rPr lang="en-US" altLang="en-US" sz="1400" dirty="0"/>
              <a:t> </a:t>
            </a:r>
          </a:p>
          <a:p>
            <a:pPr lvl="1">
              <a:spcBef>
                <a:spcPct val="0"/>
              </a:spcBef>
            </a:pPr>
            <a:r>
              <a:rPr lang="en-US" altLang="en-US" sz="1400" dirty="0"/>
              <a:t>  </a:t>
            </a:r>
          </a:p>
          <a:p>
            <a:pPr>
              <a:spcBef>
                <a:spcPct val="0"/>
              </a:spcBef>
            </a:pPr>
            <a:r>
              <a:rPr lang="en-US" altLang="en-US" sz="1400" dirty="0"/>
              <a:t>Have we made contact with customer? Does he/she have first party pain?</a:t>
            </a:r>
          </a:p>
          <a:p>
            <a:pPr lvl="1">
              <a:spcBef>
                <a:spcPct val="0"/>
              </a:spcBef>
            </a:pPr>
            <a:r>
              <a:rPr lang="en-US" altLang="en-US" sz="1400" dirty="0"/>
              <a:t> </a:t>
            </a:r>
          </a:p>
          <a:p>
            <a:pPr lvl="1">
              <a:spcBef>
                <a:spcPct val="0"/>
              </a:spcBef>
            </a:pPr>
            <a:r>
              <a:rPr lang="en-US" altLang="en-US" sz="1400" dirty="0"/>
              <a:t>   </a:t>
            </a:r>
          </a:p>
          <a:p>
            <a:pPr>
              <a:spcBef>
                <a:spcPct val="0"/>
              </a:spcBef>
            </a:pPr>
            <a:r>
              <a:rPr lang="en-US" altLang="en-US" sz="1400" dirty="0"/>
              <a:t>Have we made contact with COTR and/or CO?  </a:t>
            </a:r>
          </a:p>
          <a:p>
            <a:pPr lvl="1">
              <a:spcBef>
                <a:spcPct val="0"/>
              </a:spcBef>
            </a:pPr>
            <a:r>
              <a:rPr lang="en-US" altLang="en-US" sz="1400" dirty="0"/>
              <a:t> </a:t>
            </a:r>
          </a:p>
          <a:p>
            <a:pPr lvl="1">
              <a:spcBef>
                <a:spcPct val="0"/>
              </a:spcBef>
            </a:pPr>
            <a:r>
              <a:rPr lang="en-US" altLang="en-US" sz="1400" dirty="0"/>
              <a:t>  </a:t>
            </a:r>
          </a:p>
          <a:p>
            <a:pPr>
              <a:spcBef>
                <a:spcPct val="0"/>
              </a:spcBef>
            </a:pPr>
            <a:r>
              <a:rPr lang="en-US" altLang="en-US" sz="1400" dirty="0"/>
              <a:t>Is there a Definitive Schedule for the program?</a:t>
            </a:r>
          </a:p>
          <a:p>
            <a:pPr lvl="1">
              <a:spcBef>
                <a:spcPct val="0"/>
              </a:spcBef>
            </a:pPr>
            <a:r>
              <a:rPr lang="en-US" altLang="en-US" sz="1400" dirty="0"/>
              <a:t> </a:t>
            </a:r>
          </a:p>
          <a:p>
            <a:pPr lvl="1">
              <a:spcBef>
                <a:spcPct val="0"/>
              </a:spcBef>
            </a:pPr>
            <a:r>
              <a:rPr lang="en-US" altLang="en-US" sz="1400" dirty="0"/>
              <a:t>  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1400" dirty="0"/>
              <a:t>Is there an incumbent?  If so, where are their vulnerabilities? </a:t>
            </a:r>
          </a:p>
          <a:p>
            <a:pPr lvl="1" eaLnBrk="1" hangingPunct="1">
              <a:spcBef>
                <a:spcPct val="0"/>
              </a:spcBef>
            </a:pPr>
            <a:r>
              <a:rPr lang="en-US" altLang="en-US" sz="1400" dirty="0"/>
              <a:t> </a:t>
            </a:r>
          </a:p>
          <a:p>
            <a:pPr lvl="1" eaLnBrk="1" hangingPunct="1">
              <a:spcBef>
                <a:spcPct val="0"/>
              </a:spcBef>
            </a:pPr>
            <a:r>
              <a:rPr lang="en-US" altLang="en-US" sz="1400" dirty="0"/>
              <a:t> 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1400" dirty="0"/>
              <a:t>Should we pursue this opportunity? If so, why?  </a:t>
            </a:r>
          </a:p>
          <a:p>
            <a:pPr lvl="1" eaLnBrk="1" hangingPunct="1">
              <a:spcBef>
                <a:spcPct val="0"/>
              </a:spcBef>
            </a:pPr>
            <a:r>
              <a:rPr lang="en-US" altLang="en-US" sz="1400" dirty="0"/>
              <a:t> </a:t>
            </a:r>
          </a:p>
          <a:p>
            <a:pPr lvl="1" eaLnBrk="1" hangingPunct="1">
              <a:spcBef>
                <a:spcPct val="0"/>
              </a:spcBef>
            </a:pPr>
            <a:r>
              <a:rPr lang="en-US" altLang="en-US" sz="1400" dirty="0"/>
              <a:t> </a:t>
            </a:r>
          </a:p>
          <a:p>
            <a:pPr eaLnBrk="1" hangingPunct="1">
              <a:spcBef>
                <a:spcPct val="0"/>
              </a:spcBef>
            </a:pPr>
            <a:endParaRPr lang="en-US" altLang="en-US" dirty="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en-US" dirty="0"/>
          </a:p>
          <a:p>
            <a:pPr eaLnBrk="1" hangingPunct="1">
              <a:lnSpc>
                <a:spcPct val="80000"/>
              </a:lnSpc>
            </a:pPr>
            <a:endParaRPr lang="en-US" altLang="en-US" dirty="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en-US" dirty="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7993931" y="2535810"/>
            <a:ext cx="346906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You may need to dive deeper in one for more of these questions, but try to start with focused bullets.  If a question comes up, you can always bring up a supporting slide.</a:t>
            </a:r>
          </a:p>
        </p:txBody>
      </p:sp>
    </p:spTree>
    <p:extLst>
      <p:ext uri="{BB962C8B-B14F-4D97-AF65-F5344CB8AC3E}">
        <p14:creationId xmlns:p14="http://schemas.microsoft.com/office/powerpoint/2010/main" val="34271109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Value Proposition(s)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What will the customer get when he awards a contract to us?</a:t>
            </a:r>
          </a:p>
          <a:p>
            <a:r>
              <a:rPr lang="en-US" altLang="en-US" dirty="0"/>
              <a:t>Why would they pick us?</a:t>
            </a: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EBA14B0-02F3-4775-BAC0-338B92712119}" type="slidenum">
              <a:rPr lang="en-US" altLang="en-US" sz="1000"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4</a:t>
            </a:fld>
            <a:endParaRPr lang="en-US" altLang="en-US" sz="1000">
              <a:latin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668669" y="3109618"/>
            <a:ext cx="527208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See slides in second section</a:t>
            </a:r>
          </a:p>
          <a:p>
            <a:pPr algn="ctr"/>
            <a:endParaRPr lang="en-US" dirty="0">
              <a:solidFill>
                <a:srgbClr val="FF0000"/>
              </a:solidFill>
            </a:endParaRPr>
          </a:p>
          <a:p>
            <a:pPr algn="ctr"/>
            <a:r>
              <a:rPr lang="en-US" dirty="0">
                <a:solidFill>
                  <a:srgbClr val="FF0000"/>
                </a:solidFill>
              </a:rPr>
              <a:t>Try to focus on just a few value props, but keep them focused and easily understood</a:t>
            </a:r>
          </a:p>
        </p:txBody>
      </p:sp>
    </p:spTree>
    <p:extLst>
      <p:ext uri="{BB962C8B-B14F-4D97-AF65-F5344CB8AC3E}">
        <p14:creationId xmlns:p14="http://schemas.microsoft.com/office/powerpoint/2010/main" val="27267602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Decision on Pursue or No Pursue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>
          <a:xfrm>
            <a:off x="1981200" y="2965450"/>
            <a:ext cx="8229600" cy="463550"/>
          </a:xfrm>
        </p:spPr>
        <p:txBody>
          <a:bodyPr>
            <a:normAutofit lnSpcReduction="10000"/>
          </a:bodyPr>
          <a:lstStyle/>
          <a:p>
            <a:pPr algn="ctr">
              <a:buFontTx/>
              <a:buNone/>
            </a:pPr>
            <a:r>
              <a:rPr lang="en-US" altLang="en-US" dirty="0"/>
              <a:t>Recommendation to Pursue or Not to Pursue</a:t>
            </a:r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6CD0893-E69F-4BCA-B2BB-D897A1FB794E}" type="slidenum">
              <a:rPr lang="en-US" altLang="en-US" sz="1000"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5</a:t>
            </a:fld>
            <a:endParaRPr lang="en-US" altLang="en-US" sz="1000">
              <a:latin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091233" y="4157221"/>
            <a:ext cx="36104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Don’t make decision makers guess where you stand.  Give them your answer before they give you theirs.</a:t>
            </a:r>
          </a:p>
        </p:txBody>
      </p:sp>
    </p:spTree>
    <p:extLst>
      <p:ext uri="{BB962C8B-B14F-4D97-AF65-F5344CB8AC3E}">
        <p14:creationId xmlns:p14="http://schemas.microsoft.com/office/powerpoint/2010/main" val="22282482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D5AEE8F-6C71-4596-A180-65D51124476C}" type="slidenum">
              <a:rPr lang="en-US" altLang="en-US" sz="1000"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6</a:t>
            </a:fld>
            <a:endParaRPr lang="en-US" altLang="en-US" sz="1000">
              <a:latin typeface="Times New Roman" panose="02020603050405020304" pitchFamily="18" charset="0"/>
            </a:endParaRPr>
          </a:p>
        </p:txBody>
      </p:sp>
      <p:sp>
        <p:nvSpPr>
          <p:cNvPr id="4587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Next Steps</a:t>
            </a:r>
          </a:p>
        </p:txBody>
      </p:sp>
      <p:sp>
        <p:nvSpPr>
          <p:cNvPr id="1024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415121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5334" y="2552144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Building Value Propositions</a:t>
            </a:r>
          </a:p>
        </p:txBody>
      </p:sp>
    </p:spTree>
    <p:extLst>
      <p:ext uri="{BB962C8B-B14F-4D97-AF65-F5344CB8AC3E}">
        <p14:creationId xmlns:p14="http://schemas.microsoft.com/office/powerpoint/2010/main" val="34044928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1" y="838200"/>
            <a:ext cx="8486775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39" name="Title 1"/>
          <p:cNvSpPr>
            <a:spLocks noGrp="1"/>
          </p:cNvSpPr>
          <p:nvPr>
            <p:ph type="ctrTitle"/>
          </p:nvPr>
        </p:nvSpPr>
        <p:spPr>
          <a:xfrm>
            <a:off x="2209800" y="2492376"/>
            <a:ext cx="7772400" cy="1470025"/>
          </a:xfrm>
        </p:spPr>
        <p:txBody>
          <a:bodyPr/>
          <a:lstStyle/>
          <a:p>
            <a:r>
              <a:rPr lang="en-US" altLang="en-US" sz="5400">
                <a:solidFill>
                  <a:srgbClr val="FF0000"/>
                </a:solidFill>
              </a:rPr>
              <a:t>Creating Value Propositions</a:t>
            </a:r>
          </a:p>
        </p:txBody>
      </p:sp>
      <p:sp>
        <p:nvSpPr>
          <p:cNvPr id="14340" name="Subtitle 2"/>
          <p:cNvSpPr>
            <a:spLocks noGrp="1"/>
          </p:cNvSpPr>
          <p:nvPr>
            <p:ph type="subTitle" idx="1"/>
          </p:nvPr>
        </p:nvSpPr>
        <p:spPr>
          <a:xfrm>
            <a:off x="1524000" y="3969684"/>
            <a:ext cx="9144000" cy="1655762"/>
          </a:xfrm>
        </p:spPr>
        <p:txBody>
          <a:bodyPr/>
          <a:lstStyle/>
          <a:p>
            <a:r>
              <a:rPr lang="en-US" altLang="en-US" b="1" dirty="0">
                <a:solidFill>
                  <a:srgbClr val="FF0000"/>
                </a:solidFill>
              </a:rPr>
              <a:t>Jim Allen</a:t>
            </a:r>
          </a:p>
        </p:txBody>
      </p:sp>
    </p:spTree>
    <p:extLst>
      <p:ext uri="{BB962C8B-B14F-4D97-AF65-F5344CB8AC3E}">
        <p14:creationId xmlns:p14="http://schemas.microsoft.com/office/powerpoint/2010/main" val="38433216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362200" y="685800"/>
            <a:ext cx="7315200" cy="81915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altLang="en-US" sz="3600">
                <a:solidFill>
                  <a:srgbClr val="5340E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Value</a:t>
            </a:r>
          </a:p>
        </p:txBody>
      </p:sp>
      <p:pic>
        <p:nvPicPr>
          <p:cNvPr id="15363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1905000"/>
            <a:ext cx="7639050" cy="238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74186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How do we determine Value?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equivalent worth or return in money, material, services, etc.: to give value for value received. </a:t>
            </a:r>
          </a:p>
          <a:p>
            <a:r>
              <a:rPr lang="en-US" altLang="en-US"/>
              <a:t>the worth of something in terms of the amount of other things for which it can be exchanged or in terms of some medium of exchange. </a:t>
            </a:r>
          </a:p>
          <a:p>
            <a:r>
              <a:rPr lang="en-US" altLang="en-US" b="1"/>
              <a:t>the desirability of a thing</a:t>
            </a:r>
            <a:r>
              <a:rPr lang="en-US" altLang="en-US"/>
              <a:t>, often in respect of some property such as usefulness or exchangeability; worth, merit, or importance</a:t>
            </a:r>
          </a:p>
          <a:p>
            <a:endParaRPr lang="en-US" altLang="en-US"/>
          </a:p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16024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Value, Price and Cost (VPC) drivers</a:t>
            </a:r>
          </a:p>
        </p:txBody>
      </p:sp>
      <p:pic>
        <p:nvPicPr>
          <p:cNvPr id="17411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>
            <a:lum bright="-18000" contras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81200" y="1174751"/>
            <a:ext cx="8153400" cy="4659313"/>
          </a:xfrm>
          <a:noFill/>
        </p:spPr>
      </p:pic>
      <p:sp>
        <p:nvSpPr>
          <p:cNvPr id="17412" name="TextBox 4"/>
          <p:cNvSpPr txBox="1">
            <a:spLocks noChangeArrowheads="1"/>
          </p:cNvSpPr>
          <p:nvPr/>
        </p:nvSpPr>
        <p:spPr bwMode="auto">
          <a:xfrm>
            <a:off x="1524000" y="-4763"/>
            <a:ext cx="16764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solidFill>
                  <a:srgbClr val="FF0000"/>
                </a:solidFill>
                <a:cs typeface="Arial" panose="020B0604020202020204" pitchFamily="34" charset="0"/>
              </a:rPr>
              <a:t>Economics</a:t>
            </a:r>
          </a:p>
        </p:txBody>
      </p:sp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1981200" y="2590801"/>
            <a:ext cx="1676400" cy="461963"/>
            <a:chOff x="457200" y="2590800"/>
            <a:chExt cx="1676400" cy="461665"/>
          </a:xfrm>
        </p:grpSpPr>
        <p:cxnSp>
          <p:nvCxnSpPr>
            <p:cNvPr id="6" name="Straight Connector 5"/>
            <p:cNvCxnSpPr/>
            <p:nvPr/>
          </p:nvCxnSpPr>
          <p:spPr bwMode="auto">
            <a:xfrm>
              <a:off x="1447800" y="2819253"/>
              <a:ext cx="685800" cy="0"/>
            </a:xfrm>
            <a:prstGeom prst="line">
              <a:avLst/>
            </a:prstGeom>
            <a:ln w="50800"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7416" name="TextBox 6"/>
            <p:cNvSpPr txBox="1">
              <a:spLocks noChangeArrowheads="1"/>
            </p:cNvSpPr>
            <p:nvPr/>
          </p:nvSpPr>
          <p:spPr bwMode="auto">
            <a:xfrm>
              <a:off x="457200" y="2590800"/>
              <a:ext cx="99060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b="1">
                  <a:solidFill>
                    <a:schemeClr val="accent1"/>
                  </a:solidFill>
                </a:rPr>
                <a:t>WTP</a:t>
              </a:r>
            </a:p>
          </p:txBody>
        </p:sp>
      </p:grp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2438400" y="5791201"/>
            <a:ext cx="75438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solidFill>
                  <a:schemeClr val="accent1"/>
                </a:solidFill>
              </a:rPr>
              <a:t>WTP – Willingness to Pay (what is it worth?)</a:t>
            </a:r>
          </a:p>
        </p:txBody>
      </p:sp>
    </p:spTree>
    <p:extLst>
      <p:ext uri="{BB962C8B-B14F-4D97-AF65-F5344CB8AC3E}">
        <p14:creationId xmlns:p14="http://schemas.microsoft.com/office/powerpoint/2010/main" val="406968023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ChangeArrowheads="1"/>
          </p:cNvSpPr>
          <p:nvPr/>
        </p:nvSpPr>
        <p:spPr bwMode="blackWhite">
          <a:xfrm>
            <a:off x="4343400" y="990600"/>
            <a:ext cx="3505200" cy="1295400"/>
          </a:xfrm>
          <a:prstGeom prst="rect">
            <a:avLst/>
          </a:prstGeom>
          <a:solidFill>
            <a:srgbClr val="99FF99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8435" name="Rectangle 3"/>
          <p:cNvSpPr>
            <a:spLocks noChangeArrowheads="1"/>
          </p:cNvSpPr>
          <p:nvPr/>
        </p:nvSpPr>
        <p:spPr bwMode="blackWhite">
          <a:xfrm>
            <a:off x="4968875" y="990601"/>
            <a:ext cx="23622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 anchorCtr="1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800" b="1">
                <a:latin typeface="Times New Roman" panose="02020603050405020304" pitchFamily="18" charset="0"/>
              </a:rPr>
              <a:t>Threat of New Entry</a:t>
            </a:r>
            <a:endParaRPr lang="en-US" altLang="en-US" sz="1800">
              <a:latin typeface="Times New Roman" panose="02020603050405020304" pitchFamily="18" charset="0"/>
            </a:endParaRPr>
          </a:p>
        </p:txBody>
      </p:sp>
      <p:sp>
        <p:nvSpPr>
          <p:cNvPr id="18436" name="Rectangle 4"/>
          <p:cNvSpPr>
            <a:spLocks noChangeArrowheads="1"/>
          </p:cNvSpPr>
          <p:nvPr/>
        </p:nvSpPr>
        <p:spPr bwMode="blackWhite">
          <a:xfrm>
            <a:off x="4441825" y="2800350"/>
            <a:ext cx="3340100" cy="1739900"/>
          </a:xfrm>
          <a:prstGeom prst="rect">
            <a:avLst/>
          </a:prstGeom>
          <a:solidFill>
            <a:srgbClr val="FF99CC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8437" name="Rectangle 5"/>
          <p:cNvSpPr>
            <a:spLocks noChangeArrowheads="1"/>
          </p:cNvSpPr>
          <p:nvPr/>
        </p:nvSpPr>
        <p:spPr bwMode="blackWhite">
          <a:xfrm>
            <a:off x="4968875" y="2767013"/>
            <a:ext cx="23622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 anchorCtr="1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800" b="1">
                <a:latin typeface="Times New Roman" panose="02020603050405020304" pitchFamily="18" charset="0"/>
              </a:rPr>
              <a:t>Rivalry Among Existing Competitors</a:t>
            </a:r>
            <a:endParaRPr lang="en-US" altLang="en-US" sz="1800">
              <a:latin typeface="Times New Roman" panose="02020603050405020304" pitchFamily="18" charset="0"/>
            </a:endParaRPr>
          </a:p>
        </p:txBody>
      </p:sp>
      <p:sp>
        <p:nvSpPr>
          <p:cNvPr id="18438" name="Rectangle 6"/>
          <p:cNvSpPr>
            <a:spLocks noChangeArrowheads="1"/>
          </p:cNvSpPr>
          <p:nvPr/>
        </p:nvSpPr>
        <p:spPr bwMode="blackWhite">
          <a:xfrm>
            <a:off x="8251825" y="2114550"/>
            <a:ext cx="1968500" cy="3111500"/>
          </a:xfrm>
          <a:prstGeom prst="rect">
            <a:avLst/>
          </a:prstGeom>
          <a:solidFill>
            <a:srgbClr val="99CC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8439" name="Rectangle 7"/>
          <p:cNvSpPr>
            <a:spLocks noChangeArrowheads="1"/>
          </p:cNvSpPr>
          <p:nvPr/>
        </p:nvSpPr>
        <p:spPr bwMode="blackWhite">
          <a:xfrm>
            <a:off x="8245475" y="2081213"/>
            <a:ext cx="19812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 anchorCtr="1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800" b="1">
                <a:latin typeface="Times New Roman" panose="02020603050405020304" pitchFamily="18" charset="0"/>
              </a:rPr>
              <a:t>Bargaining Power</a:t>
            </a:r>
          </a:p>
          <a:p>
            <a:r>
              <a:rPr lang="en-US" altLang="en-US" sz="1800" b="1">
                <a:latin typeface="Times New Roman" panose="02020603050405020304" pitchFamily="18" charset="0"/>
              </a:rPr>
              <a:t>of Customers</a:t>
            </a:r>
            <a:endParaRPr lang="en-US" altLang="en-US" sz="1800">
              <a:latin typeface="Times New Roman" panose="02020603050405020304" pitchFamily="18" charset="0"/>
            </a:endParaRPr>
          </a:p>
        </p:txBody>
      </p:sp>
      <p:sp>
        <p:nvSpPr>
          <p:cNvPr id="18440" name="Rectangle 8"/>
          <p:cNvSpPr>
            <a:spLocks noChangeArrowheads="1"/>
          </p:cNvSpPr>
          <p:nvPr/>
        </p:nvSpPr>
        <p:spPr bwMode="blackWhite">
          <a:xfrm>
            <a:off x="4594225" y="5086350"/>
            <a:ext cx="3187700" cy="977900"/>
          </a:xfrm>
          <a:prstGeom prst="rect">
            <a:avLst/>
          </a:prstGeom>
          <a:solidFill>
            <a:srgbClr val="CCCC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8441" name="Rectangle 9"/>
          <p:cNvSpPr>
            <a:spLocks noChangeArrowheads="1"/>
          </p:cNvSpPr>
          <p:nvPr/>
        </p:nvSpPr>
        <p:spPr bwMode="blackWhite">
          <a:xfrm>
            <a:off x="4968875" y="5037138"/>
            <a:ext cx="23622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 anchorCtr="1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800" b="1">
                <a:latin typeface="Times New Roman" panose="02020603050405020304" pitchFamily="18" charset="0"/>
              </a:rPr>
              <a:t>Threat of Substitutes</a:t>
            </a:r>
            <a:endParaRPr lang="en-US" altLang="en-US" sz="1800">
              <a:latin typeface="Times New Roman" panose="02020603050405020304" pitchFamily="18" charset="0"/>
            </a:endParaRPr>
          </a:p>
        </p:txBody>
      </p:sp>
      <p:sp>
        <p:nvSpPr>
          <p:cNvPr id="18442" name="Rectangle 10"/>
          <p:cNvSpPr>
            <a:spLocks noChangeArrowheads="1"/>
          </p:cNvSpPr>
          <p:nvPr/>
        </p:nvSpPr>
        <p:spPr bwMode="blackWhite">
          <a:xfrm>
            <a:off x="2003425" y="2114550"/>
            <a:ext cx="1968500" cy="3111500"/>
          </a:xfrm>
          <a:prstGeom prst="rect">
            <a:avLst/>
          </a:prstGeom>
          <a:solidFill>
            <a:srgbClr val="FFFF99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8443" name="Rectangle 11"/>
          <p:cNvSpPr>
            <a:spLocks noChangeArrowheads="1"/>
          </p:cNvSpPr>
          <p:nvPr/>
        </p:nvSpPr>
        <p:spPr bwMode="blackWhite">
          <a:xfrm>
            <a:off x="1997075" y="2081213"/>
            <a:ext cx="19812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 anchorCtr="1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800" b="1">
                <a:latin typeface="Times New Roman" panose="02020603050405020304" pitchFamily="18" charset="0"/>
              </a:rPr>
              <a:t>Bargaining Power</a:t>
            </a:r>
          </a:p>
          <a:p>
            <a:r>
              <a:rPr lang="en-US" altLang="en-US" sz="1800" b="1">
                <a:latin typeface="Times New Roman" panose="02020603050405020304" pitchFamily="18" charset="0"/>
              </a:rPr>
              <a:t>of Suppliers</a:t>
            </a:r>
            <a:endParaRPr lang="en-US" altLang="en-US" sz="1800">
              <a:latin typeface="Times New Roman" panose="02020603050405020304" pitchFamily="18" charset="0"/>
            </a:endParaRPr>
          </a:p>
        </p:txBody>
      </p:sp>
      <p:sp>
        <p:nvSpPr>
          <p:cNvPr id="18444" name="Line 12"/>
          <p:cNvSpPr>
            <a:spLocks noChangeShapeType="1"/>
          </p:cNvSpPr>
          <p:nvPr/>
        </p:nvSpPr>
        <p:spPr bwMode="blackWhite">
          <a:xfrm>
            <a:off x="3978275" y="3175000"/>
            <a:ext cx="4572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45" name="Line 13"/>
          <p:cNvSpPr>
            <a:spLocks noChangeShapeType="1"/>
          </p:cNvSpPr>
          <p:nvPr/>
        </p:nvSpPr>
        <p:spPr bwMode="blackWhite">
          <a:xfrm>
            <a:off x="3978275" y="3327400"/>
            <a:ext cx="4572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46" name="Line 14"/>
          <p:cNvSpPr>
            <a:spLocks noChangeShapeType="1"/>
          </p:cNvSpPr>
          <p:nvPr/>
        </p:nvSpPr>
        <p:spPr bwMode="blackWhite">
          <a:xfrm flipH="1" flipV="1">
            <a:off x="4283075" y="3022600"/>
            <a:ext cx="152400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47" name="Line 15"/>
          <p:cNvSpPr>
            <a:spLocks noChangeShapeType="1"/>
          </p:cNvSpPr>
          <p:nvPr/>
        </p:nvSpPr>
        <p:spPr bwMode="blackWhite">
          <a:xfrm>
            <a:off x="3978275" y="3327400"/>
            <a:ext cx="152400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48" name="Line 16"/>
          <p:cNvSpPr>
            <a:spLocks noChangeShapeType="1"/>
          </p:cNvSpPr>
          <p:nvPr/>
        </p:nvSpPr>
        <p:spPr bwMode="blackWhite">
          <a:xfrm>
            <a:off x="7788275" y="3175000"/>
            <a:ext cx="4572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49" name="Line 17"/>
          <p:cNvSpPr>
            <a:spLocks noChangeShapeType="1"/>
          </p:cNvSpPr>
          <p:nvPr/>
        </p:nvSpPr>
        <p:spPr bwMode="blackWhite">
          <a:xfrm>
            <a:off x="7788275" y="3327400"/>
            <a:ext cx="4572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50" name="Line 18"/>
          <p:cNvSpPr>
            <a:spLocks noChangeShapeType="1"/>
          </p:cNvSpPr>
          <p:nvPr/>
        </p:nvSpPr>
        <p:spPr bwMode="blackWhite">
          <a:xfrm flipH="1" flipV="1">
            <a:off x="8093075" y="3022600"/>
            <a:ext cx="152400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51" name="Line 19"/>
          <p:cNvSpPr>
            <a:spLocks noChangeShapeType="1"/>
          </p:cNvSpPr>
          <p:nvPr/>
        </p:nvSpPr>
        <p:spPr bwMode="blackWhite">
          <a:xfrm>
            <a:off x="7788275" y="3327400"/>
            <a:ext cx="152400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52" name="Line 20"/>
          <p:cNvSpPr>
            <a:spLocks noChangeShapeType="1"/>
          </p:cNvSpPr>
          <p:nvPr/>
        </p:nvSpPr>
        <p:spPr bwMode="blackWhite">
          <a:xfrm>
            <a:off x="6035675" y="2260600"/>
            <a:ext cx="0" cy="533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53" name="Line 21"/>
          <p:cNvSpPr>
            <a:spLocks noChangeShapeType="1"/>
          </p:cNvSpPr>
          <p:nvPr/>
        </p:nvSpPr>
        <p:spPr bwMode="blackWhite">
          <a:xfrm>
            <a:off x="6264275" y="2260600"/>
            <a:ext cx="0" cy="533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54" name="Line 22"/>
          <p:cNvSpPr>
            <a:spLocks noChangeShapeType="1"/>
          </p:cNvSpPr>
          <p:nvPr/>
        </p:nvSpPr>
        <p:spPr bwMode="blackWhite">
          <a:xfrm flipV="1">
            <a:off x="6264275" y="2641600"/>
            <a:ext cx="152400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55" name="Line 23"/>
          <p:cNvSpPr>
            <a:spLocks noChangeShapeType="1"/>
          </p:cNvSpPr>
          <p:nvPr/>
        </p:nvSpPr>
        <p:spPr bwMode="blackWhite">
          <a:xfrm flipH="1">
            <a:off x="5883275" y="2260600"/>
            <a:ext cx="152400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56" name="Line 24"/>
          <p:cNvSpPr>
            <a:spLocks noChangeShapeType="1"/>
          </p:cNvSpPr>
          <p:nvPr/>
        </p:nvSpPr>
        <p:spPr bwMode="blackWhite">
          <a:xfrm>
            <a:off x="6035675" y="4546600"/>
            <a:ext cx="0" cy="533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57" name="Line 25"/>
          <p:cNvSpPr>
            <a:spLocks noChangeShapeType="1"/>
          </p:cNvSpPr>
          <p:nvPr/>
        </p:nvSpPr>
        <p:spPr bwMode="blackWhite">
          <a:xfrm>
            <a:off x="6264275" y="4546600"/>
            <a:ext cx="0" cy="533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58" name="Line 26"/>
          <p:cNvSpPr>
            <a:spLocks noChangeShapeType="1"/>
          </p:cNvSpPr>
          <p:nvPr/>
        </p:nvSpPr>
        <p:spPr bwMode="blackWhite">
          <a:xfrm flipV="1">
            <a:off x="6264275" y="4927600"/>
            <a:ext cx="152400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59" name="Line 27"/>
          <p:cNvSpPr>
            <a:spLocks noChangeShapeType="1"/>
          </p:cNvSpPr>
          <p:nvPr/>
        </p:nvSpPr>
        <p:spPr bwMode="blackWhite">
          <a:xfrm flipH="1">
            <a:off x="5883275" y="4546600"/>
            <a:ext cx="152400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60" name="Rectangle 28"/>
          <p:cNvSpPr>
            <a:spLocks noChangeArrowheads="1"/>
          </p:cNvSpPr>
          <p:nvPr/>
        </p:nvSpPr>
        <p:spPr bwMode="blackWhite">
          <a:xfrm>
            <a:off x="4495801" y="1292226"/>
            <a:ext cx="2073275" cy="1016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marL="112713" indent="-1127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>
              <a:buFontTx/>
              <a:buChar char="•"/>
            </a:pPr>
            <a:r>
              <a:rPr lang="en-US" altLang="en-US" sz="1200">
                <a:latin typeface="Times New Roman" panose="02020603050405020304" pitchFamily="18" charset="0"/>
              </a:rPr>
              <a:t>Economies of scale</a:t>
            </a:r>
          </a:p>
          <a:p>
            <a:pPr algn="l">
              <a:buFontTx/>
              <a:buChar char="•"/>
            </a:pPr>
            <a:r>
              <a:rPr lang="en-US" altLang="en-US" sz="1200">
                <a:latin typeface="Times New Roman" panose="02020603050405020304" pitchFamily="18" charset="0"/>
              </a:rPr>
              <a:t>Proprietary product differences</a:t>
            </a:r>
          </a:p>
          <a:p>
            <a:pPr algn="l">
              <a:buFontTx/>
              <a:buChar char="•"/>
            </a:pPr>
            <a:r>
              <a:rPr lang="en-US" altLang="en-US" sz="1200">
                <a:latin typeface="Times New Roman" panose="02020603050405020304" pitchFamily="18" charset="0"/>
              </a:rPr>
              <a:t>Brand identity</a:t>
            </a:r>
          </a:p>
          <a:p>
            <a:pPr algn="l">
              <a:buFontTx/>
              <a:buChar char="•"/>
            </a:pPr>
            <a:r>
              <a:rPr lang="en-US" altLang="en-US" sz="1200">
                <a:latin typeface="Times New Roman" panose="02020603050405020304" pitchFamily="18" charset="0"/>
              </a:rPr>
              <a:t>Switching costs</a:t>
            </a:r>
          </a:p>
        </p:txBody>
      </p:sp>
      <p:sp>
        <p:nvSpPr>
          <p:cNvPr id="18461" name="Rectangle 29"/>
          <p:cNvSpPr>
            <a:spLocks noChangeArrowheads="1"/>
          </p:cNvSpPr>
          <p:nvPr/>
        </p:nvSpPr>
        <p:spPr bwMode="blackWhite">
          <a:xfrm>
            <a:off x="6019801" y="1316039"/>
            <a:ext cx="1867819" cy="1016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 marL="112713" indent="-1127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>
              <a:buFontTx/>
              <a:buChar char="•"/>
            </a:pPr>
            <a:r>
              <a:rPr lang="en-US" altLang="en-US" sz="1200">
                <a:latin typeface="Times New Roman" panose="02020603050405020304" pitchFamily="18" charset="0"/>
              </a:rPr>
              <a:t>Capital requirements</a:t>
            </a:r>
          </a:p>
          <a:p>
            <a:pPr algn="l">
              <a:buFontTx/>
              <a:buChar char="•"/>
            </a:pPr>
            <a:r>
              <a:rPr lang="en-US" altLang="en-US" sz="1200">
                <a:latin typeface="Times New Roman" panose="02020603050405020304" pitchFamily="18" charset="0"/>
              </a:rPr>
              <a:t>Access to distribution</a:t>
            </a:r>
          </a:p>
          <a:p>
            <a:pPr algn="l">
              <a:buFontTx/>
              <a:buChar char="•"/>
            </a:pPr>
            <a:r>
              <a:rPr lang="en-US" altLang="en-US" sz="1200">
                <a:latin typeface="Times New Roman" panose="02020603050405020304" pitchFamily="18" charset="0"/>
              </a:rPr>
              <a:t>Absolute cost advantages</a:t>
            </a:r>
          </a:p>
          <a:p>
            <a:pPr algn="l">
              <a:buFontTx/>
              <a:buChar char="•"/>
            </a:pPr>
            <a:r>
              <a:rPr lang="en-US" altLang="en-US" sz="1200">
                <a:latin typeface="Times New Roman" panose="02020603050405020304" pitchFamily="18" charset="0"/>
              </a:rPr>
              <a:t>Government policy</a:t>
            </a:r>
          </a:p>
          <a:p>
            <a:pPr algn="l">
              <a:buFontTx/>
              <a:buChar char="•"/>
            </a:pPr>
            <a:r>
              <a:rPr lang="en-US" altLang="en-US" sz="1200">
                <a:latin typeface="Times New Roman" panose="02020603050405020304" pitchFamily="18" charset="0"/>
              </a:rPr>
              <a:t>Expected retaliation</a:t>
            </a:r>
          </a:p>
        </p:txBody>
      </p:sp>
      <p:sp>
        <p:nvSpPr>
          <p:cNvPr id="18462" name="Rectangle 30"/>
          <p:cNvSpPr>
            <a:spLocks noChangeArrowheads="1"/>
          </p:cNvSpPr>
          <p:nvPr/>
        </p:nvSpPr>
        <p:spPr bwMode="blackWhite">
          <a:xfrm>
            <a:off x="4800601" y="5354639"/>
            <a:ext cx="2839239" cy="6469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 marL="112713" indent="-1127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>
              <a:buFontTx/>
              <a:buChar char="•"/>
            </a:pPr>
            <a:r>
              <a:rPr lang="en-US" altLang="en-US" sz="1200">
                <a:latin typeface="Times New Roman" panose="02020603050405020304" pitchFamily="18" charset="0"/>
              </a:rPr>
              <a:t>Relative price performance of substitutes</a:t>
            </a:r>
          </a:p>
          <a:p>
            <a:pPr algn="l">
              <a:buFontTx/>
              <a:buChar char="•"/>
            </a:pPr>
            <a:r>
              <a:rPr lang="en-US" altLang="en-US" sz="1200">
                <a:latin typeface="Times New Roman" panose="02020603050405020304" pitchFamily="18" charset="0"/>
              </a:rPr>
              <a:t>Switching costs</a:t>
            </a:r>
          </a:p>
          <a:p>
            <a:pPr algn="l">
              <a:buFontTx/>
              <a:buChar char="•"/>
            </a:pPr>
            <a:r>
              <a:rPr lang="en-US" altLang="en-US" sz="1200">
                <a:latin typeface="Times New Roman" panose="02020603050405020304" pitchFamily="18" charset="0"/>
              </a:rPr>
              <a:t>Buyer propensity to substitute</a:t>
            </a:r>
          </a:p>
        </p:txBody>
      </p:sp>
      <p:sp>
        <p:nvSpPr>
          <p:cNvPr id="18463" name="Rectangle 31"/>
          <p:cNvSpPr>
            <a:spLocks noChangeArrowheads="1"/>
          </p:cNvSpPr>
          <p:nvPr/>
        </p:nvSpPr>
        <p:spPr bwMode="blackWhite">
          <a:xfrm>
            <a:off x="4495801" y="3349626"/>
            <a:ext cx="1768475" cy="12009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marL="112713" indent="-1127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>
              <a:buFontTx/>
              <a:buChar char="•"/>
            </a:pPr>
            <a:r>
              <a:rPr lang="en-US" altLang="en-US" sz="1200">
                <a:latin typeface="Times New Roman" panose="02020603050405020304" pitchFamily="18" charset="0"/>
              </a:rPr>
              <a:t>Industry growth</a:t>
            </a:r>
          </a:p>
          <a:p>
            <a:pPr algn="l">
              <a:buFontTx/>
              <a:buChar char="•"/>
            </a:pPr>
            <a:r>
              <a:rPr lang="en-US" altLang="en-US" sz="1200">
                <a:latin typeface="Times New Roman" panose="02020603050405020304" pitchFamily="18" charset="0"/>
              </a:rPr>
              <a:t>Fixed costs / value added</a:t>
            </a:r>
          </a:p>
          <a:p>
            <a:pPr algn="l">
              <a:buFontTx/>
              <a:buChar char="•"/>
            </a:pPr>
            <a:r>
              <a:rPr lang="en-US" altLang="en-US" sz="1200">
                <a:latin typeface="Times New Roman" panose="02020603050405020304" pitchFamily="18" charset="0"/>
              </a:rPr>
              <a:t>Overcapacity</a:t>
            </a:r>
          </a:p>
          <a:p>
            <a:pPr algn="l">
              <a:buFontTx/>
              <a:buChar char="•"/>
            </a:pPr>
            <a:r>
              <a:rPr lang="en-US" altLang="en-US" sz="1200">
                <a:latin typeface="Times New Roman" panose="02020603050405020304" pitchFamily="18" charset="0"/>
              </a:rPr>
              <a:t>Product differences</a:t>
            </a:r>
          </a:p>
          <a:p>
            <a:pPr algn="l">
              <a:buFontTx/>
              <a:buChar char="•"/>
            </a:pPr>
            <a:r>
              <a:rPr lang="en-US" altLang="en-US" sz="1200">
                <a:latin typeface="Times New Roman" panose="02020603050405020304" pitchFamily="18" charset="0"/>
              </a:rPr>
              <a:t>Brand identity</a:t>
            </a:r>
          </a:p>
        </p:txBody>
      </p:sp>
      <p:sp>
        <p:nvSpPr>
          <p:cNvPr id="18464" name="Rectangle 32"/>
          <p:cNvSpPr>
            <a:spLocks noChangeArrowheads="1"/>
          </p:cNvSpPr>
          <p:nvPr/>
        </p:nvSpPr>
        <p:spPr bwMode="blackWhite">
          <a:xfrm>
            <a:off x="5943601" y="3349626"/>
            <a:ext cx="1997075" cy="12009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marL="112713" indent="-1127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>
              <a:buFontTx/>
              <a:buChar char="•"/>
            </a:pPr>
            <a:r>
              <a:rPr lang="en-US" altLang="en-US" sz="1200">
                <a:latin typeface="Times New Roman" panose="02020603050405020304" pitchFamily="18" charset="0"/>
              </a:rPr>
              <a:t>Switching costs</a:t>
            </a:r>
          </a:p>
          <a:p>
            <a:pPr algn="l">
              <a:buFontTx/>
              <a:buChar char="•"/>
            </a:pPr>
            <a:r>
              <a:rPr lang="en-US" altLang="en-US" sz="1200">
                <a:latin typeface="Times New Roman" panose="02020603050405020304" pitchFamily="18" charset="0"/>
              </a:rPr>
              <a:t>Concentration and balance</a:t>
            </a:r>
          </a:p>
          <a:p>
            <a:pPr algn="l">
              <a:buFontTx/>
              <a:buChar char="•"/>
            </a:pPr>
            <a:r>
              <a:rPr lang="en-US" altLang="en-US" sz="1200">
                <a:latin typeface="Times New Roman" panose="02020603050405020304" pitchFamily="18" charset="0"/>
              </a:rPr>
              <a:t>Informational complexity</a:t>
            </a:r>
          </a:p>
          <a:p>
            <a:pPr algn="l">
              <a:buFontTx/>
              <a:buChar char="•"/>
            </a:pPr>
            <a:r>
              <a:rPr lang="en-US" altLang="en-US" sz="1200">
                <a:latin typeface="Times New Roman" panose="02020603050405020304" pitchFamily="18" charset="0"/>
              </a:rPr>
              <a:t>Diversity of competitors</a:t>
            </a:r>
          </a:p>
          <a:p>
            <a:pPr algn="l">
              <a:buFontTx/>
              <a:buChar char="•"/>
            </a:pPr>
            <a:r>
              <a:rPr lang="en-US" altLang="en-US" sz="1200">
                <a:latin typeface="Times New Roman" panose="02020603050405020304" pitchFamily="18" charset="0"/>
              </a:rPr>
              <a:t>Corporate stakes</a:t>
            </a:r>
          </a:p>
          <a:p>
            <a:pPr algn="l">
              <a:buFontTx/>
              <a:buChar char="•"/>
            </a:pPr>
            <a:r>
              <a:rPr lang="en-US" altLang="en-US" sz="1200">
                <a:latin typeface="Times New Roman" panose="02020603050405020304" pitchFamily="18" charset="0"/>
              </a:rPr>
              <a:t>Exit barriers</a:t>
            </a:r>
          </a:p>
        </p:txBody>
      </p:sp>
      <p:sp>
        <p:nvSpPr>
          <p:cNvPr id="18465" name="Rectangle 33"/>
          <p:cNvSpPr>
            <a:spLocks noChangeArrowheads="1"/>
          </p:cNvSpPr>
          <p:nvPr/>
        </p:nvSpPr>
        <p:spPr bwMode="blackWhite">
          <a:xfrm>
            <a:off x="1981201" y="2740025"/>
            <a:ext cx="1997075" cy="2493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marL="112713" indent="-1127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>
              <a:buFontTx/>
              <a:buChar char="•"/>
            </a:pPr>
            <a:r>
              <a:rPr lang="en-US" altLang="en-US" sz="1200">
                <a:latin typeface="Times New Roman" panose="02020603050405020304" pitchFamily="18" charset="0"/>
              </a:rPr>
              <a:t>Differentiation of inputs</a:t>
            </a:r>
          </a:p>
          <a:p>
            <a:pPr algn="l">
              <a:buFontTx/>
              <a:buChar char="•"/>
            </a:pPr>
            <a:r>
              <a:rPr lang="en-US" altLang="en-US" sz="1200">
                <a:latin typeface="Times New Roman" panose="02020603050405020304" pitchFamily="18" charset="0"/>
              </a:rPr>
              <a:t>Switching costs</a:t>
            </a:r>
          </a:p>
          <a:p>
            <a:pPr algn="l">
              <a:buFontTx/>
              <a:buChar char="•"/>
            </a:pPr>
            <a:r>
              <a:rPr lang="en-US" altLang="en-US" sz="1200">
                <a:latin typeface="Times New Roman" panose="02020603050405020304" pitchFamily="18" charset="0"/>
              </a:rPr>
              <a:t>Presence of substitute inputs</a:t>
            </a:r>
          </a:p>
          <a:p>
            <a:pPr algn="l">
              <a:buFontTx/>
              <a:buChar char="•"/>
            </a:pPr>
            <a:r>
              <a:rPr lang="en-US" altLang="en-US" sz="1200">
                <a:latin typeface="Times New Roman" panose="02020603050405020304" pitchFamily="18" charset="0"/>
              </a:rPr>
              <a:t>Supplier concentration</a:t>
            </a:r>
          </a:p>
          <a:p>
            <a:pPr algn="l">
              <a:buFontTx/>
              <a:buChar char="•"/>
            </a:pPr>
            <a:r>
              <a:rPr lang="en-US" altLang="en-US" sz="1200">
                <a:latin typeface="Times New Roman" panose="02020603050405020304" pitchFamily="18" charset="0"/>
              </a:rPr>
              <a:t>Importance of volume to supplier</a:t>
            </a:r>
          </a:p>
          <a:p>
            <a:pPr algn="l">
              <a:buFontTx/>
              <a:buChar char="•"/>
            </a:pPr>
            <a:r>
              <a:rPr lang="en-US" altLang="en-US" sz="1200">
                <a:latin typeface="Times New Roman" panose="02020603050405020304" pitchFamily="18" charset="0"/>
              </a:rPr>
              <a:t>Cost relative to total purchases</a:t>
            </a:r>
          </a:p>
          <a:p>
            <a:pPr algn="l">
              <a:buFontTx/>
              <a:buChar char="•"/>
            </a:pPr>
            <a:r>
              <a:rPr lang="en-US" altLang="en-US" sz="1200">
                <a:latin typeface="Times New Roman" panose="02020603050405020304" pitchFamily="18" charset="0"/>
              </a:rPr>
              <a:t>Impact of inputs on cost or differentiation</a:t>
            </a:r>
          </a:p>
          <a:p>
            <a:pPr algn="l">
              <a:buFontTx/>
              <a:buChar char="•"/>
            </a:pPr>
            <a:r>
              <a:rPr lang="en-US" altLang="en-US" sz="1200">
                <a:latin typeface="Times New Roman" panose="02020603050405020304" pitchFamily="18" charset="0"/>
              </a:rPr>
              <a:t>Threat of forward integration</a:t>
            </a:r>
          </a:p>
        </p:txBody>
      </p:sp>
      <p:sp>
        <p:nvSpPr>
          <p:cNvPr id="18466" name="Rectangle 34"/>
          <p:cNvSpPr>
            <a:spLocks noChangeArrowheads="1"/>
          </p:cNvSpPr>
          <p:nvPr/>
        </p:nvSpPr>
        <p:spPr bwMode="blackWhite">
          <a:xfrm>
            <a:off x="8229601" y="2740025"/>
            <a:ext cx="1997075" cy="2493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marL="112713" indent="-112713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>
              <a:buFontTx/>
              <a:buChar char="•"/>
            </a:pPr>
            <a:r>
              <a:rPr lang="en-US" altLang="en-US" sz="1200">
                <a:latin typeface="Times New Roman" panose="02020603050405020304" pitchFamily="18" charset="0"/>
              </a:rPr>
              <a:t>Buyer concentration</a:t>
            </a:r>
          </a:p>
          <a:p>
            <a:pPr algn="l">
              <a:buFontTx/>
              <a:buChar char="•"/>
            </a:pPr>
            <a:r>
              <a:rPr lang="en-US" altLang="en-US" sz="1200">
                <a:latin typeface="Times New Roman" panose="02020603050405020304" pitchFamily="18" charset="0"/>
              </a:rPr>
              <a:t>Buyer volume</a:t>
            </a:r>
          </a:p>
          <a:p>
            <a:pPr algn="l">
              <a:buFontTx/>
              <a:buChar char="•"/>
            </a:pPr>
            <a:r>
              <a:rPr lang="en-US" altLang="en-US" sz="1200">
                <a:latin typeface="Times New Roman" panose="02020603050405020304" pitchFamily="18" charset="0"/>
              </a:rPr>
              <a:t>Buyer switching costs</a:t>
            </a:r>
          </a:p>
          <a:p>
            <a:pPr algn="l">
              <a:buFontTx/>
              <a:buChar char="•"/>
            </a:pPr>
            <a:r>
              <a:rPr lang="en-US" altLang="en-US" sz="1200">
                <a:latin typeface="Times New Roman" panose="02020603050405020304" pitchFamily="18" charset="0"/>
              </a:rPr>
              <a:t>Buyer information</a:t>
            </a:r>
          </a:p>
          <a:p>
            <a:pPr algn="l">
              <a:buFontTx/>
              <a:buChar char="•"/>
            </a:pPr>
            <a:r>
              <a:rPr lang="en-US" altLang="en-US" sz="1200">
                <a:latin typeface="Times New Roman" panose="02020603050405020304" pitchFamily="18" charset="0"/>
              </a:rPr>
              <a:t>Ability to integrate backward</a:t>
            </a:r>
          </a:p>
          <a:p>
            <a:pPr algn="l">
              <a:buFontTx/>
              <a:buChar char="•"/>
            </a:pPr>
            <a:r>
              <a:rPr lang="en-US" altLang="en-US" sz="1200">
                <a:latin typeface="Times New Roman" panose="02020603050405020304" pitchFamily="18" charset="0"/>
              </a:rPr>
              <a:t>Substitute products</a:t>
            </a:r>
          </a:p>
          <a:p>
            <a:pPr algn="l">
              <a:buFontTx/>
              <a:buChar char="•"/>
            </a:pPr>
            <a:r>
              <a:rPr lang="en-US" altLang="en-US" sz="1200">
                <a:latin typeface="Times New Roman" panose="02020603050405020304" pitchFamily="18" charset="0"/>
              </a:rPr>
              <a:t>Price / total purchases</a:t>
            </a:r>
          </a:p>
          <a:p>
            <a:pPr algn="l">
              <a:buFontTx/>
              <a:buChar char="•"/>
            </a:pPr>
            <a:r>
              <a:rPr lang="en-US" altLang="en-US" sz="1200">
                <a:latin typeface="Times New Roman" panose="02020603050405020304" pitchFamily="18" charset="0"/>
              </a:rPr>
              <a:t>Product differences</a:t>
            </a:r>
          </a:p>
          <a:p>
            <a:pPr algn="l">
              <a:buFontTx/>
              <a:buChar char="•"/>
            </a:pPr>
            <a:r>
              <a:rPr lang="en-US" altLang="en-US" sz="1200">
                <a:latin typeface="Times New Roman" panose="02020603050405020304" pitchFamily="18" charset="0"/>
              </a:rPr>
              <a:t>Brand identity</a:t>
            </a:r>
          </a:p>
          <a:p>
            <a:pPr algn="l">
              <a:buFontTx/>
              <a:buChar char="•"/>
            </a:pPr>
            <a:r>
              <a:rPr lang="en-US" altLang="en-US" sz="1200">
                <a:latin typeface="Times New Roman" panose="02020603050405020304" pitchFamily="18" charset="0"/>
              </a:rPr>
              <a:t>Impact of quality / performance</a:t>
            </a:r>
          </a:p>
          <a:p>
            <a:pPr algn="l">
              <a:buFontTx/>
              <a:buChar char="•"/>
            </a:pPr>
            <a:r>
              <a:rPr lang="en-US" altLang="en-US" sz="1200">
                <a:latin typeface="Times New Roman" panose="02020603050405020304" pitchFamily="18" charset="0"/>
              </a:rPr>
              <a:t>Buyer profits</a:t>
            </a:r>
          </a:p>
        </p:txBody>
      </p:sp>
      <p:sp>
        <p:nvSpPr>
          <p:cNvPr id="18467" name="Rectangle 35"/>
          <p:cNvSpPr>
            <a:spLocks noGrp="1" noChangeArrowheads="1"/>
          </p:cNvSpPr>
          <p:nvPr>
            <p:ph type="title"/>
          </p:nvPr>
        </p:nvSpPr>
        <p:spPr>
          <a:xfrm>
            <a:off x="1981200" y="258764"/>
            <a:ext cx="7924800" cy="650875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r>
              <a:rPr lang="en-US" altLang="en-US" sz="2800">
                <a:latin typeface="Arial" panose="020B0604020202020204" pitchFamily="34" charset="0"/>
                <a:cs typeface="Arial" panose="020B0604020202020204" pitchFamily="34" charset="0"/>
              </a:rPr>
              <a:t>Impacts to Value</a:t>
            </a:r>
            <a:br>
              <a:rPr lang="en-US" altLang="en-US" sz="280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sz="2800">
                <a:latin typeface="Arial" panose="020B0604020202020204" pitchFamily="34" charset="0"/>
                <a:cs typeface="Arial" panose="020B0604020202020204" pitchFamily="34" charset="0"/>
              </a:rPr>
              <a:t>Porter’s Five Forces Analysis</a:t>
            </a:r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468" name="Text Box 36"/>
          <p:cNvSpPr txBox="1">
            <a:spLocks noChangeArrowheads="1"/>
          </p:cNvSpPr>
          <p:nvPr/>
        </p:nvSpPr>
        <p:spPr bwMode="auto">
          <a:xfrm>
            <a:off x="1600200" y="6583364"/>
            <a:ext cx="52578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/>
            <a:r>
              <a:rPr lang="en-US" altLang="en-US" sz="1200">
                <a:latin typeface="Times New Roman" panose="02020603050405020304" pitchFamily="18" charset="0"/>
              </a:rPr>
              <a:t>Source:  Michael E. Porter, </a:t>
            </a:r>
            <a:r>
              <a:rPr lang="en-US" altLang="en-US" sz="1200" i="1">
                <a:latin typeface="Times New Roman" panose="02020603050405020304" pitchFamily="18" charset="0"/>
              </a:rPr>
              <a:t>Competitive Advantage </a:t>
            </a:r>
            <a:r>
              <a:rPr lang="en-US" altLang="en-US" sz="1200">
                <a:latin typeface="Times New Roman" panose="02020603050405020304" pitchFamily="18" charset="0"/>
              </a:rPr>
              <a:t>(New York:  Free Press, 1985)</a:t>
            </a:r>
          </a:p>
        </p:txBody>
      </p:sp>
    </p:spTree>
    <p:extLst>
      <p:ext uri="{BB962C8B-B14F-4D97-AF65-F5344CB8AC3E}">
        <p14:creationId xmlns:p14="http://schemas.microsoft.com/office/powerpoint/2010/main" val="40857887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2057400" y="685800"/>
            <a:ext cx="7696200" cy="381000"/>
          </a:xfrm>
        </p:spPr>
        <p:txBody>
          <a:bodyPr>
            <a:normAutofit fontScale="90000"/>
          </a:bodyPr>
          <a:lstStyle/>
          <a:p>
            <a:r>
              <a:rPr lang="en-US" altLang="en-US"/>
              <a:t>The Desirability of a Thing</a:t>
            </a:r>
            <a:br>
              <a:rPr lang="en-US" altLang="en-US"/>
            </a:br>
            <a:r>
              <a:rPr lang="en-US" altLang="en-US"/>
              <a:t>from the customer’s perspective</a:t>
            </a:r>
          </a:p>
        </p:txBody>
      </p:sp>
      <p:sp>
        <p:nvSpPr>
          <p:cNvPr id="19459" name="TextBox 2"/>
          <p:cNvSpPr txBox="1">
            <a:spLocks noChangeArrowheads="1"/>
          </p:cNvSpPr>
          <p:nvPr/>
        </p:nvSpPr>
        <p:spPr bwMode="auto">
          <a:xfrm>
            <a:off x="2590800" y="2514600"/>
            <a:ext cx="7086600" cy="218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3200"/>
              <a:t>“Rule 17: Try honestly to see things from the other person’s point of view”</a:t>
            </a:r>
          </a:p>
          <a:p>
            <a:endParaRPr lang="en-US" altLang="en-US"/>
          </a:p>
          <a:p>
            <a:pPr algn="r"/>
            <a:r>
              <a:rPr lang="en-US" altLang="en-US"/>
              <a:t>Dale Carnegie’s</a:t>
            </a:r>
          </a:p>
          <a:p>
            <a:pPr algn="r"/>
            <a:r>
              <a:rPr lang="en-US" altLang="en-US"/>
              <a:t>Golden Book</a:t>
            </a:r>
          </a:p>
        </p:txBody>
      </p:sp>
      <p:sp>
        <p:nvSpPr>
          <p:cNvPr id="19460" name="TextBox 3"/>
          <p:cNvSpPr txBox="1">
            <a:spLocks noChangeArrowheads="1"/>
          </p:cNvSpPr>
          <p:nvPr/>
        </p:nvSpPr>
        <p:spPr bwMode="auto">
          <a:xfrm>
            <a:off x="3505200" y="5257801"/>
            <a:ext cx="58674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dirty="0">
                <a:solidFill>
                  <a:schemeClr val="accent1"/>
                </a:solidFill>
              </a:rPr>
              <a:t>What does the customer want? </a:t>
            </a:r>
          </a:p>
          <a:p>
            <a:r>
              <a:rPr lang="en-US" altLang="en-US" dirty="0">
                <a:solidFill>
                  <a:schemeClr val="accent1"/>
                </a:solidFill>
              </a:rPr>
              <a:t>Not what do we want to sell?</a:t>
            </a:r>
          </a:p>
        </p:txBody>
      </p:sp>
    </p:spTree>
    <p:extLst>
      <p:ext uri="{BB962C8B-B14F-4D97-AF65-F5344CB8AC3E}">
        <p14:creationId xmlns:p14="http://schemas.microsoft.com/office/powerpoint/2010/main" val="5987418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How does the customer see industry?</a:t>
            </a:r>
          </a:p>
        </p:txBody>
      </p:sp>
      <p:pic>
        <p:nvPicPr>
          <p:cNvPr id="2048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6025" y="1800225"/>
            <a:ext cx="7219950" cy="325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020546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Value Prop Template</a:t>
            </a:r>
          </a:p>
        </p:txBody>
      </p:sp>
      <p:sp>
        <p:nvSpPr>
          <p:cNvPr id="27651" name="TextBox 2"/>
          <p:cNvSpPr txBox="1">
            <a:spLocks noChangeArrowheads="1"/>
          </p:cNvSpPr>
          <p:nvPr/>
        </p:nvSpPr>
        <p:spPr bwMode="auto">
          <a:xfrm>
            <a:off x="2514600" y="1981200"/>
            <a:ext cx="7543800" cy="3786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/>
            <a:r>
              <a:rPr lang="en-US" altLang="en-US" dirty="0"/>
              <a:t>Customer will “</a:t>
            </a:r>
            <a:r>
              <a:rPr lang="en-US" altLang="en-US" dirty="0" err="1"/>
              <a:t>get”..”realize”..”enjoy</a:t>
            </a:r>
            <a:r>
              <a:rPr lang="en-US" altLang="en-US" dirty="0"/>
              <a:t>”</a:t>
            </a:r>
          </a:p>
          <a:p>
            <a:pPr algn="l"/>
            <a:r>
              <a:rPr lang="en-US" altLang="en-US" dirty="0">
                <a:solidFill>
                  <a:srgbClr val="FF0000"/>
                </a:solidFill>
              </a:rPr>
              <a:t>Specific benefit</a:t>
            </a:r>
          </a:p>
          <a:p>
            <a:pPr algn="l"/>
            <a:r>
              <a:rPr lang="en-US" altLang="en-US" dirty="0"/>
              <a:t>Because our approach, product, service provides</a:t>
            </a:r>
          </a:p>
          <a:p>
            <a:pPr algn="l"/>
            <a:r>
              <a:rPr lang="en-US" altLang="en-US" dirty="0">
                <a:solidFill>
                  <a:srgbClr val="FF0000"/>
                </a:solidFill>
              </a:rPr>
              <a:t>Added value statement</a:t>
            </a:r>
          </a:p>
          <a:p>
            <a:pPr algn="l"/>
            <a:r>
              <a:rPr lang="en-US" altLang="en-US" dirty="0"/>
              <a:t>We have the ability to provide this value because</a:t>
            </a:r>
          </a:p>
          <a:p>
            <a:pPr algn="l"/>
            <a:r>
              <a:rPr lang="en-US" altLang="en-US" dirty="0">
                <a:solidFill>
                  <a:srgbClr val="FF0000"/>
                </a:solidFill>
              </a:rPr>
              <a:t>Proof of our ability.</a:t>
            </a:r>
          </a:p>
          <a:p>
            <a:pPr algn="l"/>
            <a:r>
              <a:rPr lang="en-US" altLang="en-US" dirty="0"/>
              <a:t>Where have we done it before</a:t>
            </a:r>
          </a:p>
          <a:p>
            <a:pPr algn="l"/>
            <a:r>
              <a:rPr lang="en-US" altLang="en-US" dirty="0">
                <a:solidFill>
                  <a:srgbClr val="FF0000"/>
                </a:solidFill>
              </a:rPr>
              <a:t>Conclusion</a:t>
            </a:r>
          </a:p>
          <a:p>
            <a:pPr algn="l"/>
            <a:r>
              <a:rPr lang="en-US" altLang="en-US" dirty="0"/>
              <a:t>Summary of value proposition</a:t>
            </a:r>
          </a:p>
          <a:p>
            <a:pPr algn="l"/>
            <a:endParaRPr lang="en-US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74119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>
          <a:xfrm>
            <a:off x="2209800" y="304800"/>
            <a:ext cx="7696200" cy="381000"/>
          </a:xfrm>
        </p:spPr>
        <p:txBody>
          <a:bodyPr>
            <a:normAutofit fontScale="90000"/>
          </a:bodyPr>
          <a:lstStyle/>
          <a:p>
            <a:r>
              <a:rPr lang="en-US" altLang="en-US"/>
              <a:t>Example: Value Proposition</a:t>
            </a:r>
          </a:p>
        </p:txBody>
      </p:sp>
      <p:sp>
        <p:nvSpPr>
          <p:cNvPr id="28675" name="TextBox 2"/>
          <p:cNvSpPr txBox="1">
            <a:spLocks noChangeArrowheads="1"/>
          </p:cNvSpPr>
          <p:nvPr/>
        </p:nvSpPr>
        <p:spPr bwMode="auto">
          <a:xfrm>
            <a:off x="1828800" y="855663"/>
            <a:ext cx="8534400" cy="5262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/>
            <a:r>
              <a:rPr lang="en-US" altLang="en-US" dirty="0"/>
              <a:t>Customer will enjoy </a:t>
            </a:r>
          </a:p>
          <a:p>
            <a:pPr algn="l"/>
            <a:r>
              <a:rPr lang="en-US" altLang="en-US" dirty="0">
                <a:solidFill>
                  <a:srgbClr val="FF0000"/>
                </a:solidFill>
              </a:rPr>
              <a:t>an expanded breadth and depth in training for ever evolving tools and techniques as technology progresses.  </a:t>
            </a:r>
          </a:p>
          <a:p>
            <a:pPr algn="l"/>
            <a:r>
              <a:rPr lang="en-US" altLang="en-US" dirty="0"/>
              <a:t>Because our approach brings added value of</a:t>
            </a:r>
          </a:p>
          <a:p>
            <a:pPr algn="l"/>
            <a:r>
              <a:rPr lang="en-US" altLang="en-US" dirty="0">
                <a:solidFill>
                  <a:srgbClr val="FF0000"/>
                </a:solidFill>
              </a:rPr>
              <a:t>combining our strengths in system engineering, system integration, instructional design and training.</a:t>
            </a:r>
          </a:p>
          <a:p>
            <a:pPr algn="l"/>
            <a:r>
              <a:rPr lang="en-US" altLang="en-US" dirty="0"/>
              <a:t>We have proven this approach is effective</a:t>
            </a:r>
          </a:p>
          <a:p>
            <a:pPr algn="l"/>
            <a:r>
              <a:rPr lang="en-US" altLang="en-US" dirty="0">
                <a:solidFill>
                  <a:srgbClr val="FF0000"/>
                </a:solidFill>
              </a:rPr>
              <a:t>in the work we have performed in developing training for our planning, integration and training for the </a:t>
            </a:r>
            <a:r>
              <a:rPr lang="en-US" altLang="en-US" i="1" dirty="0">
                <a:solidFill>
                  <a:srgbClr val="00B050"/>
                </a:solidFill>
              </a:rPr>
              <a:t>CASE1, CASE2 </a:t>
            </a:r>
            <a:r>
              <a:rPr lang="en-US" altLang="en-US" dirty="0">
                <a:solidFill>
                  <a:srgbClr val="FF0000"/>
                </a:solidFill>
              </a:rPr>
              <a:t>and </a:t>
            </a:r>
            <a:r>
              <a:rPr lang="en-US" altLang="en-US" i="1" dirty="0">
                <a:solidFill>
                  <a:srgbClr val="00B050"/>
                </a:solidFill>
              </a:rPr>
              <a:t>CASE3 programs</a:t>
            </a:r>
            <a:r>
              <a:rPr lang="en-US" altLang="en-US" dirty="0">
                <a:solidFill>
                  <a:srgbClr val="FF0000"/>
                </a:solidFill>
              </a:rPr>
              <a:t>.  </a:t>
            </a:r>
          </a:p>
          <a:p>
            <a:pPr algn="l"/>
            <a:r>
              <a:rPr lang="en-US" altLang="en-US" dirty="0"/>
              <a:t>Conclusion</a:t>
            </a:r>
          </a:p>
          <a:p>
            <a:pPr algn="l"/>
            <a:r>
              <a:rPr lang="en-US" altLang="en-US" dirty="0">
                <a:solidFill>
                  <a:srgbClr val="FF0000"/>
                </a:solidFill>
              </a:rPr>
              <a:t>By coupling our instructional expertise with the underling disciplines of planning, engineering and integration, we are able to provide the best available training.</a:t>
            </a:r>
          </a:p>
        </p:txBody>
      </p:sp>
    </p:spTree>
    <p:extLst>
      <p:ext uri="{BB962C8B-B14F-4D97-AF65-F5344CB8AC3E}">
        <p14:creationId xmlns:p14="http://schemas.microsoft.com/office/powerpoint/2010/main" val="18572782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</TotalTime>
  <Words>903</Words>
  <Application>Microsoft Office PowerPoint</Application>
  <PresentationFormat>Widescreen</PresentationFormat>
  <Paragraphs>196</Paragraphs>
  <Slides>16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Times New Roman</vt:lpstr>
      <vt:lpstr>Office Theme</vt:lpstr>
      <vt:lpstr>Opportunity Name Opportunity Qualification</vt:lpstr>
      <vt:lpstr>Procurement Basics</vt:lpstr>
      <vt:lpstr>Qualification:</vt:lpstr>
      <vt:lpstr>Value Proposition(s)</vt:lpstr>
      <vt:lpstr>Decision on Pursue or No Pursue</vt:lpstr>
      <vt:lpstr>Next Steps</vt:lpstr>
      <vt:lpstr>Building Value Propositions</vt:lpstr>
      <vt:lpstr>Creating Value Propositions</vt:lpstr>
      <vt:lpstr>Value</vt:lpstr>
      <vt:lpstr>How do we determine Value?</vt:lpstr>
      <vt:lpstr>Value, Price and Cost (VPC) drivers</vt:lpstr>
      <vt:lpstr>Impacts to Value Porter’s Five Forces Analysis</vt:lpstr>
      <vt:lpstr>The Desirability of a Thing from the customer’s perspective</vt:lpstr>
      <vt:lpstr>How does the customer see industry?</vt:lpstr>
      <vt:lpstr>Value Prop Template</vt:lpstr>
      <vt:lpstr>Example: Value Proposition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Jim Allen</dc:creator>
  <cp:lastModifiedBy>James Allen</cp:lastModifiedBy>
  <cp:revision>5</cp:revision>
  <dcterms:created xsi:type="dcterms:W3CDTF">2015-07-09T18:59:49Z</dcterms:created>
  <dcterms:modified xsi:type="dcterms:W3CDTF">2024-03-09T17:38:55Z</dcterms:modified>
</cp:coreProperties>
</file>