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478" r:id="rId2"/>
    <p:sldId id="434" r:id="rId3"/>
    <p:sldId id="485" r:id="rId4"/>
    <p:sldId id="450" r:id="rId5"/>
    <p:sldId id="433" r:id="rId6"/>
    <p:sldId id="486" r:id="rId7"/>
    <p:sldId id="495" r:id="rId8"/>
    <p:sldId id="492" r:id="rId9"/>
    <p:sldId id="487" r:id="rId10"/>
    <p:sldId id="488" r:id="rId11"/>
    <p:sldId id="489" r:id="rId12"/>
    <p:sldId id="490" r:id="rId13"/>
    <p:sldId id="491" r:id="rId14"/>
    <p:sldId id="494" r:id="rId15"/>
    <p:sldId id="493" r:id="rId16"/>
    <p:sldId id="481" r:id="rId17"/>
    <p:sldId id="482" r:id="rId18"/>
    <p:sldId id="442" r:id="rId19"/>
    <p:sldId id="443" r:id="rId20"/>
    <p:sldId id="444" r:id="rId21"/>
    <p:sldId id="446" r:id="rId22"/>
    <p:sldId id="447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1" r:id="rId33"/>
    <p:sldId id="480" r:id="rId34"/>
    <p:sldId id="483" r:id="rId35"/>
    <p:sldId id="475" r:id="rId36"/>
    <p:sldId id="401" r:id="rId37"/>
    <p:sldId id="479" r:id="rId38"/>
    <p:sldId id="432" r:id="rId39"/>
    <p:sldId id="416" r:id="rId40"/>
    <p:sldId id="418" r:id="rId41"/>
    <p:sldId id="420" r:id="rId42"/>
    <p:sldId id="477" r:id="rId43"/>
    <p:sldId id="463" r:id="rId44"/>
    <p:sldId id="462" r:id="rId45"/>
    <p:sldId id="464" r:id="rId46"/>
    <p:sldId id="465" r:id="rId47"/>
    <p:sldId id="466" r:id="rId48"/>
    <p:sldId id="476" r:id="rId49"/>
    <p:sldId id="484" r:id="rId50"/>
    <p:sldId id="467" r:id="rId51"/>
    <p:sldId id="468" r:id="rId52"/>
    <p:sldId id="469" r:id="rId53"/>
    <p:sldId id="470" r:id="rId54"/>
    <p:sldId id="471" r:id="rId55"/>
    <p:sldId id="472" r:id="rId56"/>
    <p:sldId id="473" r:id="rId57"/>
    <p:sldId id="474" r:id="rId58"/>
  </p:sldIdLst>
  <p:sldSz cx="9144000" cy="6858000" type="letter"/>
  <p:notesSz cx="68580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F94"/>
    <a:srgbClr val="412B79"/>
    <a:srgbClr val="2F2183"/>
    <a:srgbClr val="5440CE"/>
    <a:srgbClr val="5340E2"/>
    <a:srgbClr val="D8FBFE"/>
    <a:srgbClr val="B6F9FE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0" autoAdjust="0"/>
    <p:restoredTop sz="82425" autoAdjust="0"/>
  </p:normalViewPr>
  <p:slideViewPr>
    <p:cSldViewPr>
      <p:cViewPr varScale="1">
        <p:scale>
          <a:sx n="87" d="100"/>
          <a:sy n="87" d="100"/>
        </p:scale>
        <p:origin x="21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50"/>
    </p:cViewPr>
  </p:sorterViewPr>
  <p:notesViewPr>
    <p:cSldViewPr>
      <p:cViewPr varScale="1">
        <p:scale>
          <a:sx n="57" d="100"/>
          <a:sy n="57" d="100"/>
        </p:scale>
        <p:origin x="-1752" y="-90"/>
      </p:cViewPr>
      <p:guideLst>
        <p:guide orient="horz" pos="2928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26.xml"/><Relationship Id="rId18" Type="http://schemas.openxmlformats.org/officeDocument/2006/relationships/slide" Target="slides/slide31.xml"/><Relationship Id="rId26" Type="http://schemas.openxmlformats.org/officeDocument/2006/relationships/slide" Target="slides/slide40.xml"/><Relationship Id="rId39" Type="http://schemas.openxmlformats.org/officeDocument/2006/relationships/slide" Target="slides/slide54.xml"/><Relationship Id="rId21" Type="http://schemas.openxmlformats.org/officeDocument/2006/relationships/slide" Target="slides/slide35.xml"/><Relationship Id="rId34" Type="http://schemas.openxmlformats.org/officeDocument/2006/relationships/slide" Target="slides/slide48.xml"/><Relationship Id="rId42" Type="http://schemas.openxmlformats.org/officeDocument/2006/relationships/slide" Target="slides/slide57.xml"/><Relationship Id="rId7" Type="http://schemas.openxmlformats.org/officeDocument/2006/relationships/slide" Target="slides/slide20.xml"/><Relationship Id="rId2" Type="http://schemas.openxmlformats.org/officeDocument/2006/relationships/slide" Target="slides/slide2.xml"/><Relationship Id="rId16" Type="http://schemas.openxmlformats.org/officeDocument/2006/relationships/slide" Target="slides/slide29.xml"/><Relationship Id="rId20" Type="http://schemas.openxmlformats.org/officeDocument/2006/relationships/slide" Target="slides/slide33.xml"/><Relationship Id="rId29" Type="http://schemas.openxmlformats.org/officeDocument/2006/relationships/slide" Target="slides/slide43.xml"/><Relationship Id="rId41" Type="http://schemas.openxmlformats.org/officeDocument/2006/relationships/slide" Target="slides/slide56.xml"/><Relationship Id="rId1" Type="http://schemas.openxmlformats.org/officeDocument/2006/relationships/slide" Target="slides/slide1.xml"/><Relationship Id="rId6" Type="http://schemas.openxmlformats.org/officeDocument/2006/relationships/slide" Target="slides/slide19.xml"/><Relationship Id="rId11" Type="http://schemas.openxmlformats.org/officeDocument/2006/relationships/slide" Target="slides/slide24.xml"/><Relationship Id="rId24" Type="http://schemas.openxmlformats.org/officeDocument/2006/relationships/slide" Target="slides/slide38.xml"/><Relationship Id="rId32" Type="http://schemas.openxmlformats.org/officeDocument/2006/relationships/slide" Target="slides/slide46.xml"/><Relationship Id="rId37" Type="http://schemas.openxmlformats.org/officeDocument/2006/relationships/slide" Target="slides/slide52.xml"/><Relationship Id="rId40" Type="http://schemas.openxmlformats.org/officeDocument/2006/relationships/slide" Target="slides/slide55.xml"/><Relationship Id="rId5" Type="http://schemas.openxmlformats.org/officeDocument/2006/relationships/slide" Target="slides/slide18.xml"/><Relationship Id="rId15" Type="http://schemas.openxmlformats.org/officeDocument/2006/relationships/slide" Target="slides/slide28.xml"/><Relationship Id="rId23" Type="http://schemas.openxmlformats.org/officeDocument/2006/relationships/slide" Target="slides/slide37.xml"/><Relationship Id="rId28" Type="http://schemas.openxmlformats.org/officeDocument/2006/relationships/slide" Target="slides/slide42.xml"/><Relationship Id="rId36" Type="http://schemas.openxmlformats.org/officeDocument/2006/relationships/slide" Target="slides/slide51.xml"/><Relationship Id="rId10" Type="http://schemas.openxmlformats.org/officeDocument/2006/relationships/slide" Target="slides/slide23.xml"/><Relationship Id="rId19" Type="http://schemas.openxmlformats.org/officeDocument/2006/relationships/slide" Target="slides/slide32.xml"/><Relationship Id="rId31" Type="http://schemas.openxmlformats.org/officeDocument/2006/relationships/slide" Target="slides/slide45.xml"/><Relationship Id="rId4" Type="http://schemas.openxmlformats.org/officeDocument/2006/relationships/slide" Target="slides/slide5.xml"/><Relationship Id="rId9" Type="http://schemas.openxmlformats.org/officeDocument/2006/relationships/slide" Target="slides/slide22.xml"/><Relationship Id="rId14" Type="http://schemas.openxmlformats.org/officeDocument/2006/relationships/slide" Target="slides/slide27.xml"/><Relationship Id="rId22" Type="http://schemas.openxmlformats.org/officeDocument/2006/relationships/slide" Target="slides/slide36.xml"/><Relationship Id="rId27" Type="http://schemas.openxmlformats.org/officeDocument/2006/relationships/slide" Target="slides/slide41.xml"/><Relationship Id="rId30" Type="http://schemas.openxmlformats.org/officeDocument/2006/relationships/slide" Target="slides/slide44.xml"/><Relationship Id="rId35" Type="http://schemas.openxmlformats.org/officeDocument/2006/relationships/slide" Target="slides/slide50.xml"/><Relationship Id="rId8" Type="http://schemas.openxmlformats.org/officeDocument/2006/relationships/slide" Target="slides/slide21.xml"/><Relationship Id="rId3" Type="http://schemas.openxmlformats.org/officeDocument/2006/relationships/slide" Target="slides/slide4.xml"/><Relationship Id="rId12" Type="http://schemas.openxmlformats.org/officeDocument/2006/relationships/slide" Target="slides/slide25.xml"/><Relationship Id="rId17" Type="http://schemas.openxmlformats.org/officeDocument/2006/relationships/slide" Target="slides/slide30.xml"/><Relationship Id="rId25" Type="http://schemas.openxmlformats.org/officeDocument/2006/relationships/slide" Target="slides/slide39.xml"/><Relationship Id="rId33" Type="http://schemas.openxmlformats.org/officeDocument/2006/relationships/slide" Target="slides/slide47.xml"/><Relationship Id="rId38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3898306C-5C42-AD07-0F5D-F500CCC44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230188"/>
            <a:ext cx="4567237" cy="2587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3710" tIns="21159" rIns="53710" bIns="21159">
            <a:spAutoFit/>
          </a:bodyPr>
          <a:lstStyle>
            <a:lvl1pPr defTabSz="776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76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76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76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7628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8000"/>
              </a:lnSpc>
              <a:defRPr/>
            </a:pPr>
            <a:r>
              <a:rPr lang="en-US" altLang="en-US" sz="1500" b="1"/>
              <a:t>MS in the Management of IT</a:t>
            </a:r>
          </a:p>
        </p:txBody>
      </p:sp>
      <p:sp>
        <p:nvSpPr>
          <p:cNvPr id="112643" name="Text Box 3">
            <a:extLst>
              <a:ext uri="{FF2B5EF4-FFF2-40B4-BE49-F238E27FC236}">
                <a16:creationId xmlns:a16="http://schemas.microsoft.com/office/drawing/2014/main" id="{B55BA572-26CA-A363-BAC0-458DF07DB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8778875"/>
            <a:ext cx="836613" cy="273050"/>
          </a:xfrm>
          <a:prstGeom prst="rect">
            <a:avLst/>
          </a:prstGeom>
          <a:noFill/>
          <a:ln>
            <a:noFill/>
          </a:ln>
        </p:spPr>
        <p:txBody>
          <a:bodyPr wrap="none" lIns="92517" tIns="46259" rIns="92517" bIns="46259">
            <a:spAutoFit/>
          </a:bodyPr>
          <a:lstStyle>
            <a:lvl1pPr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200"/>
              <a:t>May 2002</a:t>
            </a:r>
          </a:p>
        </p:txBody>
      </p:sp>
      <p:sp>
        <p:nvSpPr>
          <p:cNvPr id="112644" name="Text Box 4">
            <a:extLst>
              <a:ext uri="{FF2B5EF4-FFF2-40B4-BE49-F238E27FC236}">
                <a16:creationId xmlns:a16="http://schemas.microsoft.com/office/drawing/2014/main" id="{E48E38E7-DFC1-7F50-6ED3-741D4FCE0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338" y="8778875"/>
            <a:ext cx="363537" cy="273050"/>
          </a:xfrm>
          <a:prstGeom prst="rect">
            <a:avLst/>
          </a:prstGeom>
          <a:noFill/>
          <a:ln>
            <a:noFill/>
          </a:ln>
        </p:spPr>
        <p:txBody>
          <a:bodyPr wrap="none" lIns="92517" tIns="46259" rIns="92517" bIns="46259">
            <a:spAutoFit/>
          </a:bodyPr>
          <a:lstStyle>
            <a:lvl1pPr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BDAC0888-A3A9-4C4E-87E6-080D642CB2B8}" type="slidenum">
              <a:rPr lang="en-US" altLang="en-US" sz="1200" smtClean="0"/>
              <a:pPr>
                <a:defRPr/>
              </a:p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96290C5-6DF8-D414-C7B7-38F2F540ECC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04850" y="277813"/>
            <a:ext cx="5457825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6D97FFA-F070-517D-4180-64296213A3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BE601C9-CE0E-E2D4-F05C-27522F6FF4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7" tIns="46259" rIns="92517" bIns="46259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E822C73-C7A8-2AD0-6A7F-A93756191A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C4C6D0C-6DFA-357A-3447-863C894BDE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lnSpc>
                <a:spcPct val="80000"/>
              </a:lnSpc>
            </a:pPr>
            <a:endParaRPr lang="en-US" altLang="en-US" sz="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D8D22BD-7331-509D-CCB1-AD245FF5C9B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744538" y="387350"/>
            <a:ext cx="5372100" cy="4029075"/>
          </a:xfrm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9D69DC5-EC4C-CA74-9345-14359FC4683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227013" y="4646613"/>
            <a:ext cx="6249987" cy="40306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007" tIns="45003" rIns="90007" bIns="45003"/>
          <a:lstStyle/>
          <a:p>
            <a:pPr marL="228600" indent="-228600"/>
            <a:endParaRPr lang="en-US" altLang="en-US"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86E91304-A36D-6B5B-3A05-DD2AA5C699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0B4DC028-9041-2D1D-49E3-57981DAB4C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6445811-8B64-8E35-D2E6-4375AF6030F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2E4ADED-94E0-D9AF-0FAF-FFC65F3E4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BE38BBF-71EE-0331-3B3B-1A943DFF28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E57E42F-3A9F-C263-4661-EB203624D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A513E3C-CF0B-8149-8E81-74A4F7D374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F1D2309A-7B77-997E-B828-2A988FA66F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9A6D22C-D335-CCD9-66F2-FF82375F19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FC1F790-FFD2-A47D-3A9D-52C9209B538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pPr>
              <a:buFontTx/>
              <a:buChar char="-"/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81028EA-C945-4BDC-52B4-E3AB6A0933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2DAA309-EB4A-11C4-35FA-FE63DAC0B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C0D19AC-F0B2-0336-D617-1CCB31BAD4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BEFBF89-3FD9-8A72-EDD0-D1AAB3B56C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 marL="0" lvl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43DE63CD-38C7-CA50-506F-95218BE6E95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1DD5DFA-4B5A-58FC-ADFA-B8593436328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endParaRPr lang="en-US" altLang="en-US"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3991F1F-A599-553E-04CC-4E88FED340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5F64577-EE38-50A8-9C64-28EBDBC3FB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pPr marL="228600" indent="-228600">
              <a:lnSpc>
                <a:spcPct val="80000"/>
              </a:lnSpc>
              <a:buFontTx/>
              <a:buAutoNum type="arabicPeriod"/>
            </a:pPr>
            <a:endParaRPr lang="en-US" altLang="en-US" sz="800"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9048FF0-5BAC-5B4B-A9CC-E9EF73A198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2B996EC-0ACF-5BB8-38A8-B9CB11279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pPr>
              <a:lnSpc>
                <a:spcPct val="80000"/>
              </a:lnSpc>
              <a:buFontTx/>
              <a:buChar char="•"/>
            </a:pPr>
            <a:endParaRPr lang="en-US" altLang="en-US" sz="8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CA643B-5C29-A8FA-4253-53A72F67D3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BD55C7B6-2F4F-C3DF-4994-80B9F6353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pPr>
              <a:lnSpc>
                <a:spcPct val="80000"/>
              </a:lnSpc>
            </a:pPr>
            <a:endParaRPr lang="en-US" altLang="en-US" sz="800" b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DFCB0EC-1081-CFEE-96D8-6AF5BAD8377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80EE2F9-337D-12A9-B571-9C1FBFAC566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81" tIns="45290" rIns="90581" bIns="45290"/>
          <a:lstStyle/>
          <a:p>
            <a:pPr>
              <a:buFontTx/>
              <a:buChar char="-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E5053BA-66D4-08CF-8DAD-A76BCF01E4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A4A131A5-A5CD-030E-4340-7B898D418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E13416E-35DE-FB51-8967-32DCC96A7B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FAE08DDF-FDFB-3962-C64D-B7B15B6A3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 b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095EC92-4F1B-AFF0-E74D-51FC5C8C2C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821328DF-568F-B877-2330-5460E2423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7C46AE3F-8238-4DEF-C8A6-1D16FE3A3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2E84BAFB-0EF9-FD56-20B7-759CB46C94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8EDC911-4427-4D3E-F87A-DCF329B8B4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D24F2AE-2D97-0795-867F-AE6267969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lnSpc>
                <a:spcPct val="80000"/>
              </a:lnSpc>
            </a:pPr>
            <a:endParaRPr lang="en-US" altLang="en-US" sz="8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3415B54E-BF19-ABBF-80D5-CEDEE18E26C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0D51D5BA-D95B-F03E-9253-0C5B6A41C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 lvl="1"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084BD4E-5ECF-74F0-7873-CD2AC0CCEB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832AFC8F-2B4C-8ACB-2F88-F33245AD5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76ACEE26-A6AD-89CC-AF9E-C7C9DB4FD8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E7BB5C1-E6E0-3F03-63E5-F29ADE946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1349402D-19AE-08F6-4FAC-117B79A1C93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FD2AEDE-727F-B1D5-6096-B99B9C379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9D0A2BC8-D697-4A9D-03E1-5B164F0FFE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A0A4A35-4CD2-BB9C-A22D-C4E93968B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926B59A5-5EF8-1D92-736B-4814BC2C338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0A2F113D-2B63-5129-EA61-376B756AB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D837E71-EADD-2AF7-888B-750F963D20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391755F-45E2-436E-39D6-B4763FBD57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7" tIns="46259" rIns="92517" bIns="46259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B44A26C4-476B-9376-9C48-3FD372C35C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F073D8B-F371-D071-C92C-966109E37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6F00A507-14B0-15AE-E482-8B98268B0A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968EEEF6-173C-EB21-6610-55EBB53F08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E045B125-F7C4-6DCF-EA9A-00987DCB28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150D26EB-8B8A-DE5D-AC29-7B4258C51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 lvl="1"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F667018A-6CAB-E239-5B74-47B86E824A8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A4564471-BB6D-AFB2-BE75-F3D19B15D1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C6A7DC72-0883-CC5F-A71F-1D58294F96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1C76AE01-4FBF-27B5-13F4-B3C881AAB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>
            <a:extLst>
              <a:ext uri="{FF2B5EF4-FFF2-40B4-BE49-F238E27FC236}">
                <a16:creationId xmlns:a16="http://schemas.microsoft.com/office/drawing/2014/main" id="{EAA37CD9-3E7A-566C-B4E1-908268EA18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03" name="Notes Placeholder 2">
            <a:extLst>
              <a:ext uri="{FF2B5EF4-FFF2-40B4-BE49-F238E27FC236}">
                <a16:creationId xmlns:a16="http://schemas.microsoft.com/office/drawing/2014/main" id="{38A30FA1-0565-9B6F-7721-C1D607F3E1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0C1EB563-55F2-6CB9-C79E-4FF7BB8723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250E9C80-B05C-93D0-81E7-6AE0A770D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D003A11F-9F4B-7CD5-7BB7-DC990EBC7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F3996238-F26D-D373-8B03-9A5779C7DA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DBDEEDE4-6460-798B-5A46-96E099235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7422D04B-475B-D14B-131F-89000E123A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400EFC0C-AAB1-B10F-28DA-A089BA3411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705665C3-3130-B520-A831-4333FD407A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b="1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67D0A153-EFA3-DEE8-FA1A-F3F894DC21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AB4D875D-283E-8C7F-EFB5-37BB235872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6721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786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700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81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24000"/>
            <a:ext cx="381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549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097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063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65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7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807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062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762000"/>
            <a:ext cx="1943100" cy="441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0"/>
            <a:ext cx="5676900" cy="441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0388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762000"/>
            <a:ext cx="7772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35135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>
            <a:extLst>
              <a:ext uri="{FF2B5EF4-FFF2-40B4-BE49-F238E27FC236}">
                <a16:creationId xmlns:a16="http://schemas.microsoft.com/office/drawing/2014/main" id="{D0E5A721-164C-B84F-8510-29F3C2348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0"/>
            <a:ext cx="7696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58">
            <a:extLst>
              <a:ext uri="{FF2B5EF4-FFF2-40B4-BE49-F238E27FC236}">
                <a16:creationId xmlns:a16="http://schemas.microsoft.com/office/drawing/2014/main" id="{0FF0CD0A-64B1-ADFC-AD4F-2B4F7C4D5F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7772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1028" name="Line 61">
            <a:extLst>
              <a:ext uri="{FF2B5EF4-FFF2-40B4-BE49-F238E27FC236}">
                <a16:creationId xmlns:a16="http://schemas.microsoft.com/office/drawing/2014/main" id="{94329F24-A51C-9F84-7AD1-3B2E356FE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172200"/>
            <a:ext cx="6096000" cy="0"/>
          </a:xfrm>
          <a:prstGeom prst="line">
            <a:avLst/>
          </a:prstGeom>
          <a:noFill/>
          <a:ln w="50800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62">
            <a:extLst>
              <a:ext uri="{FF2B5EF4-FFF2-40B4-BE49-F238E27FC236}">
                <a16:creationId xmlns:a16="http://schemas.microsoft.com/office/drawing/2014/main" id="{A8847458-F8D5-9CD3-59C2-E0E4BEA0A6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096000"/>
            <a:ext cx="609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Text Box 64">
            <a:extLst>
              <a:ext uri="{FF2B5EF4-FFF2-40B4-BE49-F238E27FC236}">
                <a16:creationId xmlns:a16="http://schemas.microsoft.com/office/drawing/2014/main" id="{D80B4A85-92D6-041A-7286-FECE87EF2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6259513"/>
            <a:ext cx="2525713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400" b="1" i="1">
                <a:solidFill>
                  <a:schemeClr val="tx2"/>
                </a:solidFill>
              </a:rPr>
              <a:t>MS in the Management of IT</a:t>
            </a:r>
          </a:p>
        </p:txBody>
      </p:sp>
      <p:pic>
        <p:nvPicPr>
          <p:cNvPr id="1031" name="Picture 65" descr="McIntire-UVa logo Transparent">
            <a:extLst>
              <a:ext uri="{FF2B5EF4-FFF2-40B4-BE49-F238E27FC236}">
                <a16:creationId xmlns:a16="http://schemas.microsoft.com/office/drawing/2014/main" id="{9B229ACA-1BF8-F12C-70F9-46EBAF316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800725"/>
            <a:ext cx="15049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+mj-lt"/>
          <a:ea typeface="+mj-ea"/>
          <a:cs typeface="+mj-cs"/>
        </a:defRPr>
      </a:lvl1pPr>
      <a:lvl2pPr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2pPr>
      <a:lvl3pPr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3pPr>
      <a:lvl4pPr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4pPr>
      <a:lvl5pPr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5pPr>
      <a:lvl6pPr marL="457200"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6pPr>
      <a:lvl7pPr marL="914400"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7pPr>
      <a:lvl8pPr marL="1371600"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8pPr>
      <a:lvl9pPr marL="1828800" algn="ctr" defTabSz="77946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rgbClr val="5440CE"/>
          </a:solidFill>
          <a:latin typeface="Times New Roman" pitchFamily="18" charset="0"/>
        </a:defRPr>
      </a:lvl9pPr>
    </p:titleStyle>
    <p:bodyStyle>
      <a:lvl1pPr marL="292100" indent="-292100" algn="l" defTabSz="779463" rtl="0" eaLnBrk="0" fontAlgn="base" hangingPunct="0">
        <a:spcBef>
          <a:spcPct val="20000"/>
        </a:spcBef>
        <a:spcAft>
          <a:spcPct val="0"/>
        </a:spcAft>
        <a:buSzPct val="10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3413" indent="-244475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>
          <a:solidFill>
            <a:schemeClr val="tx1"/>
          </a:solidFill>
          <a:latin typeface="+mn-lt"/>
        </a:defRPr>
      </a:lvl2pPr>
      <a:lvl3pPr marL="974725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3pPr>
      <a:lvl4pPr marL="1363663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1752600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700">
          <a:solidFill>
            <a:schemeClr val="tx1"/>
          </a:solidFill>
          <a:latin typeface="+mn-lt"/>
        </a:defRPr>
      </a:lvl5pPr>
      <a:lvl6pPr marL="2209800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700">
          <a:solidFill>
            <a:schemeClr val="tx1"/>
          </a:solidFill>
          <a:latin typeface="+mn-lt"/>
        </a:defRPr>
      </a:lvl6pPr>
      <a:lvl7pPr marL="2667000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700">
          <a:solidFill>
            <a:schemeClr val="tx1"/>
          </a:solidFill>
          <a:latin typeface="+mn-lt"/>
        </a:defRPr>
      </a:lvl7pPr>
      <a:lvl8pPr marL="3124200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700">
          <a:solidFill>
            <a:schemeClr val="tx1"/>
          </a:solidFill>
          <a:latin typeface="+mn-lt"/>
        </a:defRPr>
      </a:lvl8pPr>
      <a:lvl9pPr marL="3581400" indent="-195263" algn="l" defTabSz="779463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>
            <a:extLst>
              <a:ext uri="{FF2B5EF4-FFF2-40B4-BE49-F238E27FC236}">
                <a16:creationId xmlns:a16="http://schemas.microsoft.com/office/drawing/2014/main" id="{E7CC8EBB-102F-2550-AF29-378B85C46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4867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>
            <a:extLst>
              <a:ext uri="{FF2B5EF4-FFF2-40B4-BE49-F238E27FC236}">
                <a16:creationId xmlns:a16="http://schemas.microsoft.com/office/drawing/2014/main" id="{A5E0198C-6CF8-795A-3FB1-7A74DE3590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r>
              <a:rPr lang="en-US" altLang="en-US" sz="5400">
                <a:solidFill>
                  <a:srgbClr val="FF0000"/>
                </a:solidFill>
              </a:rPr>
              <a:t>What is Our Value Proposition?</a:t>
            </a:r>
          </a:p>
        </p:txBody>
      </p:sp>
      <p:sp>
        <p:nvSpPr>
          <p:cNvPr id="16388" name="Subtitle 2">
            <a:extLst>
              <a:ext uri="{FF2B5EF4-FFF2-40B4-BE49-F238E27FC236}">
                <a16:creationId xmlns:a16="http://schemas.microsoft.com/office/drawing/2014/main" id="{FBDD4ADE-C1F2-92BD-D2CF-12E66448FE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F8C4058-0334-4F35-ABE7-58715A576A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685800"/>
            <a:ext cx="7315200" cy="819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600">
                <a:solidFill>
                  <a:srgbClr val="534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</a:p>
        </p:txBody>
      </p:sp>
      <p:pic>
        <p:nvPicPr>
          <p:cNvPr id="17411" name="Picture 6">
            <a:extLst>
              <a:ext uri="{FF2B5EF4-FFF2-40B4-BE49-F238E27FC236}">
                <a16:creationId xmlns:a16="http://schemas.microsoft.com/office/drawing/2014/main" id="{66A02A90-9F8B-A563-AD9C-1316EF1CA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6390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231D4C50-4C82-A0DB-8445-457596238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we determine Value?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B76AE-F655-4559-71EB-91A6E2DF62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equivalent worth or return in money, material, services, etc.: to give value for value received. </a:t>
            </a:r>
          </a:p>
          <a:p>
            <a:r>
              <a:rPr lang="en-US" altLang="en-US"/>
              <a:t>the worth of something in terms of the amount of other things for which it can be exchanged or in terms of some medium of exchange. </a:t>
            </a:r>
          </a:p>
          <a:p>
            <a:r>
              <a:rPr lang="en-US" altLang="en-US" b="1"/>
              <a:t>the desirability of a thing</a:t>
            </a:r>
            <a:r>
              <a:rPr lang="en-US" altLang="en-US"/>
              <a:t>, often in respect of some property such as usefulness or exchangeability; worth, merit, or importance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984567-7D2D-2804-05FF-BBA2A3C98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Value, Price and Cost (VPC) drivers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E7FEDD24-C358-2713-1F9E-625613A01D4B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74750"/>
            <a:ext cx="8153400" cy="4659313"/>
          </a:xfrm>
          <a:noFill/>
        </p:spPr>
      </p:pic>
      <p:sp>
        <p:nvSpPr>
          <p:cNvPr id="20484" name="TextBox 4">
            <a:extLst>
              <a:ext uri="{FF2B5EF4-FFF2-40B4-BE49-F238E27FC236}">
                <a16:creationId xmlns:a16="http://schemas.microsoft.com/office/drawing/2014/main" id="{44CE1AFD-4294-811A-EB75-FDAF7968F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Economics</a:t>
            </a: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5AC5B3EC-8366-7FEA-8394-557BE9AD3A9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590800"/>
            <a:ext cx="1676400" cy="461963"/>
            <a:chOff x="457200" y="2590800"/>
            <a:chExt cx="1676400" cy="46166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0AC30EA-DD03-2C6F-65A1-0AED10B617D9}"/>
                </a:ext>
              </a:extLst>
            </p:cNvPr>
            <p:cNvCxnSpPr/>
            <p:nvPr/>
          </p:nvCxnSpPr>
          <p:spPr bwMode="auto">
            <a:xfrm>
              <a:off x="1447800" y="2819253"/>
              <a:ext cx="685800" cy="0"/>
            </a:xfrm>
            <a:prstGeom prst="line">
              <a:avLst/>
            </a:prstGeom>
            <a:ln w="508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88" name="TextBox 6">
              <a:extLst>
                <a:ext uri="{FF2B5EF4-FFF2-40B4-BE49-F238E27FC236}">
                  <a16:creationId xmlns:a16="http://schemas.microsoft.com/office/drawing/2014/main" id="{4134C1B3-A557-E9DB-7D47-7FA0ACC96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2590800"/>
              <a:ext cx="990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b="1">
                  <a:solidFill>
                    <a:schemeClr val="accent1"/>
                  </a:solidFill>
                </a:rPr>
                <a:t>WTP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6BABAF-165F-0978-4B9F-1B965DF1D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chemeClr val="accent1"/>
                </a:solidFill>
              </a:rPr>
              <a:t>WTP – Willingness to Pay (what is it worth?)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3F42BF8-4260-83E5-57BC-83D75BCCB15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819400" y="990600"/>
            <a:ext cx="3505200" cy="12954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161C718-6E2A-2777-3665-1D57F13437A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444875" y="990600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Threat of New Entry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1540C0BB-FD05-8DDC-A9FF-19ED64F9617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917825" y="2800350"/>
            <a:ext cx="3340100" cy="1739900"/>
          </a:xfrm>
          <a:prstGeom prst="rect">
            <a:avLst/>
          </a:prstGeom>
          <a:solidFill>
            <a:srgbClr val="FF99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18D7C906-79EA-60E9-986C-7000D5A109A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444875" y="2767013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Rivalry Among Existing Competitors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48AB1DC8-0EC6-D6E7-1FB7-7E550D6A2AB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27825" y="2114550"/>
            <a:ext cx="1968500" cy="31115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A74B3C4D-EA46-84B1-CB15-3F3A04D58F6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21475" y="2081213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Bargaining Power</a:t>
            </a:r>
          </a:p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of Customers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F9A3ABCA-3712-8B71-E4E2-4EFF7CD358D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070225" y="5086350"/>
            <a:ext cx="3187700" cy="97790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C36103C1-BB28-C71B-DFC8-625DAD78895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444875" y="5037138"/>
            <a:ext cx="2362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Threat of Substitutes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2538" name="Rectangle 10">
            <a:extLst>
              <a:ext uri="{FF2B5EF4-FFF2-40B4-BE49-F238E27FC236}">
                <a16:creationId xmlns:a16="http://schemas.microsoft.com/office/drawing/2014/main" id="{5F73C29D-D490-8FDD-094D-A11587C61A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79425" y="2114550"/>
            <a:ext cx="1968500" cy="31115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39" name="Rectangle 11">
            <a:extLst>
              <a:ext uri="{FF2B5EF4-FFF2-40B4-BE49-F238E27FC236}">
                <a16:creationId xmlns:a16="http://schemas.microsoft.com/office/drawing/2014/main" id="{A4626A22-FE8E-078F-3BB8-7ECFFDC759C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73075" y="2081213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Bargaining Power</a:t>
            </a:r>
          </a:p>
          <a:p>
            <a:pPr algn="ctr"/>
            <a:r>
              <a:rPr lang="en-US" altLang="en-US" sz="1800" b="1">
                <a:latin typeface="Times New Roman" panose="02020603050405020304" pitchFamily="18" charset="0"/>
              </a:rPr>
              <a:t>of Suppliers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2540" name="Line 12">
            <a:extLst>
              <a:ext uri="{FF2B5EF4-FFF2-40B4-BE49-F238E27FC236}">
                <a16:creationId xmlns:a16="http://schemas.microsoft.com/office/drawing/2014/main" id="{59BF64E8-3F56-0A0F-E7F5-E5D99F206292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2454275" y="31750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Line 13">
            <a:extLst>
              <a:ext uri="{FF2B5EF4-FFF2-40B4-BE49-F238E27FC236}">
                <a16:creationId xmlns:a16="http://schemas.microsoft.com/office/drawing/2014/main" id="{712076EE-F560-BE2C-FFDC-A7A4D7D8564D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2454275" y="33274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Line 14">
            <a:extLst>
              <a:ext uri="{FF2B5EF4-FFF2-40B4-BE49-F238E27FC236}">
                <a16:creationId xmlns:a16="http://schemas.microsoft.com/office/drawing/2014/main" id="{444851E5-A5BF-B8CB-7A32-6DA414F684C2}"/>
              </a:ext>
            </a:extLst>
          </p:cNvPr>
          <p:cNvSpPr>
            <a:spLocks noChangeShapeType="1"/>
          </p:cNvSpPr>
          <p:nvPr/>
        </p:nvSpPr>
        <p:spPr bwMode="blackWhite">
          <a:xfrm flipH="1" flipV="1">
            <a:off x="2759075" y="3022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Line 15">
            <a:extLst>
              <a:ext uri="{FF2B5EF4-FFF2-40B4-BE49-F238E27FC236}">
                <a16:creationId xmlns:a16="http://schemas.microsoft.com/office/drawing/2014/main" id="{EC39D69D-B8A7-923A-698A-59311AE4D567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2454275" y="33274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Line 16">
            <a:extLst>
              <a:ext uri="{FF2B5EF4-FFF2-40B4-BE49-F238E27FC236}">
                <a16:creationId xmlns:a16="http://schemas.microsoft.com/office/drawing/2014/main" id="{6B6AD684-C689-F1C2-2B77-BFE2F3C997DC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6264275" y="31750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Line 17">
            <a:extLst>
              <a:ext uri="{FF2B5EF4-FFF2-40B4-BE49-F238E27FC236}">
                <a16:creationId xmlns:a16="http://schemas.microsoft.com/office/drawing/2014/main" id="{25E173D9-8D28-356E-4BBC-EF55B3D0E987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6264275" y="33274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Line 18">
            <a:extLst>
              <a:ext uri="{FF2B5EF4-FFF2-40B4-BE49-F238E27FC236}">
                <a16:creationId xmlns:a16="http://schemas.microsoft.com/office/drawing/2014/main" id="{35C67757-EB83-96B3-915B-CD0635969383}"/>
              </a:ext>
            </a:extLst>
          </p:cNvPr>
          <p:cNvSpPr>
            <a:spLocks noChangeShapeType="1"/>
          </p:cNvSpPr>
          <p:nvPr/>
        </p:nvSpPr>
        <p:spPr bwMode="blackWhite">
          <a:xfrm flipH="1" flipV="1">
            <a:off x="6569075" y="3022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B9A5EB7F-847D-76F0-88B3-0D2D368537B0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6264275" y="33274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Line 20">
            <a:extLst>
              <a:ext uri="{FF2B5EF4-FFF2-40B4-BE49-F238E27FC236}">
                <a16:creationId xmlns:a16="http://schemas.microsoft.com/office/drawing/2014/main" id="{E4BC3AC6-1DB3-D73F-A4A7-8324FED339DE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4511675" y="2260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Line 21">
            <a:extLst>
              <a:ext uri="{FF2B5EF4-FFF2-40B4-BE49-F238E27FC236}">
                <a16:creationId xmlns:a16="http://schemas.microsoft.com/office/drawing/2014/main" id="{C7C2CB58-1FC6-C87A-D935-8D9652028AE3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4740275" y="2260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Line 22">
            <a:extLst>
              <a:ext uri="{FF2B5EF4-FFF2-40B4-BE49-F238E27FC236}">
                <a16:creationId xmlns:a16="http://schemas.microsoft.com/office/drawing/2014/main" id="{07E3AA80-4922-4C49-A854-185168BB1B4A}"/>
              </a:ext>
            </a:extLst>
          </p:cNvPr>
          <p:cNvSpPr>
            <a:spLocks noChangeShapeType="1"/>
          </p:cNvSpPr>
          <p:nvPr/>
        </p:nvSpPr>
        <p:spPr bwMode="blackWhite">
          <a:xfrm flipV="1">
            <a:off x="4740275" y="2641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>
            <a:extLst>
              <a:ext uri="{FF2B5EF4-FFF2-40B4-BE49-F238E27FC236}">
                <a16:creationId xmlns:a16="http://schemas.microsoft.com/office/drawing/2014/main" id="{D1AA659F-9294-C9BD-1FEE-9455DD5829F6}"/>
              </a:ext>
            </a:extLst>
          </p:cNvPr>
          <p:cNvSpPr>
            <a:spLocks noChangeShapeType="1"/>
          </p:cNvSpPr>
          <p:nvPr/>
        </p:nvSpPr>
        <p:spPr bwMode="blackWhite">
          <a:xfrm flipH="1">
            <a:off x="4359275" y="2260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Line 24">
            <a:extLst>
              <a:ext uri="{FF2B5EF4-FFF2-40B4-BE49-F238E27FC236}">
                <a16:creationId xmlns:a16="http://schemas.microsoft.com/office/drawing/2014/main" id="{DF5BD51D-BD96-7ECB-66DE-DCCBBDB5342F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4511675" y="4546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Line 25">
            <a:extLst>
              <a:ext uri="{FF2B5EF4-FFF2-40B4-BE49-F238E27FC236}">
                <a16:creationId xmlns:a16="http://schemas.microsoft.com/office/drawing/2014/main" id="{F19AE9C8-EAEA-21D2-E21D-11DAB04577F6}"/>
              </a:ext>
            </a:extLst>
          </p:cNvPr>
          <p:cNvSpPr>
            <a:spLocks noChangeShapeType="1"/>
          </p:cNvSpPr>
          <p:nvPr/>
        </p:nvSpPr>
        <p:spPr bwMode="blackWhite">
          <a:xfrm>
            <a:off x="4740275" y="4546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Line 26">
            <a:extLst>
              <a:ext uri="{FF2B5EF4-FFF2-40B4-BE49-F238E27FC236}">
                <a16:creationId xmlns:a16="http://schemas.microsoft.com/office/drawing/2014/main" id="{3E5EF3BE-6943-3A02-4250-AFBD734D6040}"/>
              </a:ext>
            </a:extLst>
          </p:cNvPr>
          <p:cNvSpPr>
            <a:spLocks noChangeShapeType="1"/>
          </p:cNvSpPr>
          <p:nvPr/>
        </p:nvSpPr>
        <p:spPr bwMode="blackWhite">
          <a:xfrm flipV="1">
            <a:off x="4740275" y="4927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Line 27">
            <a:extLst>
              <a:ext uri="{FF2B5EF4-FFF2-40B4-BE49-F238E27FC236}">
                <a16:creationId xmlns:a16="http://schemas.microsoft.com/office/drawing/2014/main" id="{BF411248-036A-CBF3-577E-9B39BFEF6A94}"/>
              </a:ext>
            </a:extLst>
          </p:cNvPr>
          <p:cNvSpPr>
            <a:spLocks noChangeShapeType="1"/>
          </p:cNvSpPr>
          <p:nvPr/>
        </p:nvSpPr>
        <p:spPr bwMode="blackWhite">
          <a:xfrm flipH="1">
            <a:off x="4359275" y="4546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Rectangle 28">
            <a:extLst>
              <a:ext uri="{FF2B5EF4-FFF2-40B4-BE49-F238E27FC236}">
                <a16:creationId xmlns:a16="http://schemas.microsoft.com/office/drawing/2014/main" id="{C11D5FDD-0B47-7311-67D4-C5CEB35826F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971800" y="1292225"/>
            <a:ext cx="20732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Economies of scale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Proprietary product differences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</p:txBody>
      </p:sp>
      <p:sp>
        <p:nvSpPr>
          <p:cNvPr id="22557" name="Rectangle 29">
            <a:extLst>
              <a:ext uri="{FF2B5EF4-FFF2-40B4-BE49-F238E27FC236}">
                <a16:creationId xmlns:a16="http://schemas.microsoft.com/office/drawing/2014/main" id="{1D6C165E-E5EE-1034-5888-DF0E1302BFD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495800" y="1316038"/>
            <a:ext cx="1849438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Capital requirements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Access to distribution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Absolute cost advantages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Government policy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Expected retaliation</a:t>
            </a:r>
          </a:p>
        </p:txBody>
      </p:sp>
      <p:sp>
        <p:nvSpPr>
          <p:cNvPr id="22558" name="Rectangle 30">
            <a:extLst>
              <a:ext uri="{FF2B5EF4-FFF2-40B4-BE49-F238E27FC236}">
                <a16:creationId xmlns:a16="http://schemas.microsoft.com/office/drawing/2014/main" id="{95E7D167-9475-A554-C83B-0F8E9442945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276600" y="5354638"/>
            <a:ext cx="281146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Relative price performance of substitutes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propensity to substitute</a:t>
            </a:r>
          </a:p>
        </p:txBody>
      </p:sp>
      <p:sp>
        <p:nvSpPr>
          <p:cNvPr id="22559" name="Rectangle 31">
            <a:extLst>
              <a:ext uri="{FF2B5EF4-FFF2-40B4-BE49-F238E27FC236}">
                <a16:creationId xmlns:a16="http://schemas.microsoft.com/office/drawing/2014/main" id="{44E12C6B-EA3B-C62B-D3D4-BD8E852E5C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971800" y="3349625"/>
            <a:ext cx="17684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Industry growth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Fixed costs / value added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Overcapacity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Product differences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</p:txBody>
      </p:sp>
      <p:sp>
        <p:nvSpPr>
          <p:cNvPr id="22560" name="Rectangle 32">
            <a:extLst>
              <a:ext uri="{FF2B5EF4-FFF2-40B4-BE49-F238E27FC236}">
                <a16:creationId xmlns:a16="http://schemas.microsoft.com/office/drawing/2014/main" id="{CC5965A3-6ED5-0ED8-0AC9-C4E6A0BF346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419600" y="3349625"/>
            <a:ext cx="1997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Concentration and balance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Informational complexity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Diversity of competitors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Corporate stakes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Exit barriers</a:t>
            </a:r>
          </a:p>
        </p:txBody>
      </p:sp>
      <p:sp>
        <p:nvSpPr>
          <p:cNvPr id="22561" name="Rectangle 33">
            <a:extLst>
              <a:ext uri="{FF2B5EF4-FFF2-40B4-BE49-F238E27FC236}">
                <a16:creationId xmlns:a16="http://schemas.microsoft.com/office/drawing/2014/main" id="{A15B6F3F-5888-8185-4333-17BF12996BE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57200" y="2740025"/>
            <a:ext cx="199707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Differentiation of inputs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Presence of substitute inputs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Supplier concentration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Importance of volume to supplier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Cost relative to total purchases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Impact of inputs on cost or differentiation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Threat of forward integration</a:t>
            </a:r>
          </a:p>
        </p:txBody>
      </p:sp>
      <p:sp>
        <p:nvSpPr>
          <p:cNvPr id="22562" name="Rectangle 34">
            <a:extLst>
              <a:ext uri="{FF2B5EF4-FFF2-40B4-BE49-F238E27FC236}">
                <a16:creationId xmlns:a16="http://schemas.microsoft.com/office/drawing/2014/main" id="{E62CE6EA-F7B0-E714-B63B-D454FBC9230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05600" y="2740025"/>
            <a:ext cx="199707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concentration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volume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switching costs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information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Ability to integrate backward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Substitute products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Price / total purchases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Product differences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Impact of quality / performance</a:t>
            </a:r>
          </a:p>
          <a:p>
            <a:pPr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profits</a:t>
            </a:r>
          </a:p>
        </p:txBody>
      </p:sp>
      <p:sp>
        <p:nvSpPr>
          <p:cNvPr id="22563" name="Rectangle 35">
            <a:extLst>
              <a:ext uri="{FF2B5EF4-FFF2-40B4-BE49-F238E27FC236}">
                <a16:creationId xmlns:a16="http://schemas.microsoft.com/office/drawing/2014/main" id="{55B01C0A-48AE-389D-739C-D626D3D6B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8763"/>
            <a:ext cx="7924800" cy="650875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Impacts to Value</a:t>
            </a: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Porter’s Five Forces Analysis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64" name="Text Box 36">
            <a:extLst>
              <a:ext uri="{FF2B5EF4-FFF2-40B4-BE49-F238E27FC236}">
                <a16:creationId xmlns:a16="http://schemas.microsoft.com/office/drawing/2014/main" id="{D3D1D53F-0247-32D7-2724-C4B73D250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583363"/>
            <a:ext cx="5257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latin typeface="Times New Roman" panose="02020603050405020304" pitchFamily="18" charset="0"/>
              </a:rPr>
              <a:t>Source:  Michael E. Porter, </a:t>
            </a:r>
            <a:r>
              <a:rPr lang="en-US" altLang="en-US" sz="1200" i="1">
                <a:latin typeface="Times New Roman" panose="02020603050405020304" pitchFamily="18" charset="0"/>
              </a:rPr>
              <a:t>Competitive Advantage </a:t>
            </a:r>
            <a:r>
              <a:rPr lang="en-US" altLang="en-US" sz="1200">
                <a:latin typeface="Times New Roman" panose="02020603050405020304" pitchFamily="18" charset="0"/>
              </a:rPr>
              <a:t>(New York:  Free Press, 1985)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C64AD97F-CA9F-EF2A-D4AA-F342FAB69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696200" cy="381000"/>
          </a:xfrm>
        </p:spPr>
        <p:txBody>
          <a:bodyPr/>
          <a:lstStyle/>
          <a:p>
            <a:r>
              <a:rPr lang="en-US" altLang="en-US"/>
              <a:t>The Desirability of a Thing</a:t>
            </a:r>
            <a:br>
              <a:rPr lang="en-US" altLang="en-US"/>
            </a:br>
            <a:r>
              <a:rPr lang="en-US" altLang="en-US"/>
              <a:t>from the customer’s perspective</a:t>
            </a:r>
          </a:p>
        </p:txBody>
      </p:sp>
      <p:sp>
        <p:nvSpPr>
          <p:cNvPr id="24579" name="TextBox 2">
            <a:extLst>
              <a:ext uri="{FF2B5EF4-FFF2-40B4-BE49-F238E27FC236}">
                <a16:creationId xmlns:a16="http://schemas.microsoft.com/office/drawing/2014/main" id="{E7242A54-9ABB-9593-B3CF-228AF6300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514600"/>
            <a:ext cx="70866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/>
              <a:t>“Rule 17: Try honestly to see things from the other person’s point of view”</a:t>
            </a:r>
          </a:p>
          <a:p>
            <a:pPr algn="ctr"/>
            <a:endParaRPr lang="en-US" altLang="en-US"/>
          </a:p>
          <a:p>
            <a:pPr algn="r"/>
            <a:r>
              <a:rPr lang="en-US" altLang="en-US"/>
              <a:t>Dale Carnegie’s</a:t>
            </a:r>
          </a:p>
          <a:p>
            <a:pPr algn="r"/>
            <a:r>
              <a:rPr lang="en-US" altLang="en-US"/>
              <a:t>Golden Book</a:t>
            </a:r>
          </a:p>
        </p:txBody>
      </p:sp>
      <p:sp>
        <p:nvSpPr>
          <p:cNvPr id="24580" name="TextBox 3">
            <a:extLst>
              <a:ext uri="{FF2B5EF4-FFF2-40B4-BE49-F238E27FC236}">
                <a16:creationId xmlns:a16="http://schemas.microsoft.com/office/drawing/2014/main" id="{1C4FB595-2E7B-0B4A-4618-046D1E43D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586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chemeClr val="accent1"/>
                </a:solidFill>
              </a:rPr>
              <a:t>What does the customer want? </a:t>
            </a:r>
          </a:p>
          <a:p>
            <a:pPr algn="ctr"/>
            <a:r>
              <a:rPr lang="en-US" altLang="en-US">
                <a:solidFill>
                  <a:schemeClr val="accent1"/>
                </a:solidFill>
              </a:rPr>
              <a:t>Not what do we want to sell.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3EE7847F-8E64-9775-C277-34DE4A175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does the customer see industry?</a:t>
            </a:r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4DFEC473-8FE7-A976-4B5D-16111064E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800225"/>
            <a:ext cx="72199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AF53BCB8-B86D-F5FF-DBEA-8A280CE9E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696200" cy="838200"/>
          </a:xfrm>
        </p:spPr>
        <p:txBody>
          <a:bodyPr/>
          <a:lstStyle/>
          <a:p>
            <a:r>
              <a:rPr lang="en-US" altLang="en-US"/>
              <a:t>Who is the customer?</a:t>
            </a:r>
            <a:br>
              <a:rPr lang="en-US" altLang="en-US"/>
            </a:br>
            <a:r>
              <a:rPr lang="en-US" altLang="en-US"/>
              <a:t>Does the customer know us?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A3E7E5C-681C-15CA-8AD9-70CC7B3F8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4953000" cy="762000"/>
          </a:xfrm>
        </p:spPr>
        <p:txBody>
          <a:bodyPr/>
          <a:lstStyle/>
          <a:p>
            <a:r>
              <a:rPr lang="en-US" altLang="en-US"/>
              <a:t>What does the customer state are his wants?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C147B1F-2FC1-AD74-BDF9-98917D549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7696200" cy="914400"/>
          </a:xfrm>
        </p:spPr>
        <p:txBody>
          <a:bodyPr/>
          <a:lstStyle/>
          <a:p>
            <a:r>
              <a:rPr lang="en-US" altLang="en-US"/>
              <a:t>What does the customer infer he wants? (What does the customer value?)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F6296A92-CC02-A6AF-CF75-9C4FF6ECE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6629400" cy="1143000"/>
          </a:xfrm>
        </p:spPr>
        <p:txBody>
          <a:bodyPr/>
          <a:lstStyle/>
          <a:p>
            <a:r>
              <a:rPr lang="en-US" altLang="en-US"/>
              <a:t>How are we going to give the customer what he wants?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4664A93-3F06-F1D7-9132-B3657A7208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can we prove that we can deliver?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4C0F72D3-2625-7197-3093-AE1093356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7772400" cy="1143000"/>
          </a:xfrm>
        </p:spPr>
        <p:txBody>
          <a:bodyPr/>
          <a:lstStyle/>
          <a:p>
            <a:r>
              <a:rPr lang="en-US" altLang="en-US"/>
              <a:t>How is the customer going to benefit?</a:t>
            </a:r>
            <a:br>
              <a:rPr lang="en-US" altLang="en-US"/>
            </a:br>
            <a:r>
              <a:rPr lang="en-US" altLang="en-US"/>
              <a:t>(WIIFM?)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4589B2E-F441-6453-4C64-095E91252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Value Prop Template</a:t>
            </a:r>
          </a:p>
        </p:txBody>
      </p:sp>
      <p:sp>
        <p:nvSpPr>
          <p:cNvPr id="32771" name="TextBox 2">
            <a:extLst>
              <a:ext uri="{FF2B5EF4-FFF2-40B4-BE49-F238E27FC236}">
                <a16:creationId xmlns:a16="http://schemas.microsoft.com/office/drawing/2014/main" id="{7F1A79D1-D52C-11E2-BE3C-A28D78222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81200"/>
            <a:ext cx="7543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Customer will “get”..”realize”..”enjoy”</a:t>
            </a:r>
          </a:p>
          <a:p>
            <a:r>
              <a:rPr lang="en-US" altLang="en-US">
                <a:solidFill>
                  <a:srgbClr val="FF0000"/>
                </a:solidFill>
              </a:rPr>
              <a:t>Specific benefit</a:t>
            </a:r>
          </a:p>
          <a:p>
            <a:r>
              <a:rPr lang="en-US" altLang="en-US"/>
              <a:t>Because our approach, product, service provides</a:t>
            </a:r>
          </a:p>
          <a:p>
            <a:r>
              <a:rPr lang="en-US" altLang="en-US">
                <a:solidFill>
                  <a:srgbClr val="FF0000"/>
                </a:solidFill>
              </a:rPr>
              <a:t>Added value statement</a:t>
            </a:r>
          </a:p>
          <a:p>
            <a:r>
              <a:rPr lang="en-US" altLang="en-US"/>
              <a:t>We have the ability to provide this value because</a:t>
            </a:r>
          </a:p>
          <a:p>
            <a:r>
              <a:rPr lang="en-US" altLang="en-US">
                <a:solidFill>
                  <a:srgbClr val="FF0000"/>
                </a:solidFill>
              </a:rPr>
              <a:t>Proof of our ability.</a:t>
            </a:r>
          </a:p>
          <a:p>
            <a:r>
              <a:rPr lang="en-US" altLang="en-US"/>
              <a:t>Where have we done it before</a:t>
            </a:r>
          </a:p>
          <a:p>
            <a:r>
              <a:rPr lang="en-US" altLang="en-US">
                <a:solidFill>
                  <a:srgbClr val="FF0000"/>
                </a:solidFill>
              </a:rPr>
              <a:t>Conclusion</a:t>
            </a:r>
          </a:p>
          <a:p>
            <a:r>
              <a:rPr lang="en-US" altLang="en-US"/>
              <a:t>Summary of value proposition</a:t>
            </a:r>
          </a:p>
          <a:p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EE1E158-3B21-E87D-BCF4-CDB3A6052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696200" cy="381000"/>
          </a:xfrm>
        </p:spPr>
        <p:txBody>
          <a:bodyPr/>
          <a:lstStyle/>
          <a:p>
            <a:r>
              <a:rPr lang="en-US" altLang="en-US"/>
              <a:t>Example: Value Proposition</a:t>
            </a:r>
          </a:p>
        </p:txBody>
      </p:sp>
      <p:sp>
        <p:nvSpPr>
          <p:cNvPr id="33795" name="TextBox 2">
            <a:extLst>
              <a:ext uri="{FF2B5EF4-FFF2-40B4-BE49-F238E27FC236}">
                <a16:creationId xmlns:a16="http://schemas.microsoft.com/office/drawing/2014/main" id="{0325F50B-BC7C-7551-1471-E8702579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55663"/>
            <a:ext cx="85344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CBP will enjoy </a:t>
            </a:r>
          </a:p>
          <a:p>
            <a:r>
              <a:rPr lang="en-US" altLang="en-US">
                <a:solidFill>
                  <a:srgbClr val="FF0000"/>
                </a:solidFill>
              </a:rPr>
              <a:t>an expanded breadth and depth in training for ever evolving tools and techniques as technology progresses.  </a:t>
            </a:r>
          </a:p>
          <a:p>
            <a:r>
              <a:rPr lang="en-US" altLang="en-US"/>
              <a:t>Because our approach brings added value of</a:t>
            </a:r>
          </a:p>
          <a:p>
            <a:r>
              <a:rPr lang="en-US" altLang="en-US">
                <a:solidFill>
                  <a:srgbClr val="FF0000"/>
                </a:solidFill>
              </a:rPr>
              <a:t>combining out strengths in detection phenomenology, instructional design and training.</a:t>
            </a:r>
          </a:p>
          <a:p>
            <a:r>
              <a:rPr lang="en-US" altLang="en-US"/>
              <a:t>We have proven this approach is effective</a:t>
            </a:r>
          </a:p>
          <a:p>
            <a:r>
              <a:rPr lang="en-US" altLang="en-US">
                <a:solidFill>
                  <a:srgbClr val="FF0000"/>
                </a:solidFill>
              </a:rPr>
              <a:t>in the work we have performed in developing training for our implementations of  our patented explosive detection systems, numerous biometric collection devices and our ever expanding sensor technology.  </a:t>
            </a:r>
          </a:p>
          <a:p>
            <a:r>
              <a:rPr lang="en-US" altLang="en-US"/>
              <a:t>Conclusion</a:t>
            </a:r>
          </a:p>
          <a:p>
            <a:r>
              <a:rPr lang="en-US" altLang="en-US">
                <a:solidFill>
                  <a:srgbClr val="FF0000"/>
                </a:solidFill>
              </a:rPr>
              <a:t>By coupling our instructional expertise with the underling science, we are able to provide the best available training.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5330EAE5-A0CA-81A2-2E55-539AB686C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Agenda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E5BBA5EE-807E-BA12-4EAB-B95123AFBB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11:30 – 1:00 Strategy, What and Why</a:t>
            </a:r>
          </a:p>
          <a:p>
            <a:r>
              <a:rPr lang="en-US" altLang="en-US"/>
              <a:t>1:00 – 1:10 Break</a:t>
            </a:r>
          </a:p>
          <a:p>
            <a:r>
              <a:rPr lang="en-US" altLang="en-US"/>
              <a:t>1:10 – 2:30 Value, Price, and Cost</a:t>
            </a:r>
          </a:p>
          <a:p>
            <a:pPr lvl="1"/>
            <a:r>
              <a:rPr lang="en-US" altLang="en-US"/>
              <a:t>Breakout exercise</a:t>
            </a:r>
          </a:p>
          <a:p>
            <a:r>
              <a:rPr lang="en-US" altLang="en-US"/>
              <a:t>2:30 – 2:45 Break</a:t>
            </a:r>
          </a:p>
          <a:p>
            <a:r>
              <a:rPr lang="en-US" altLang="en-US"/>
              <a:t>2:45 – 3:45 Strategy Execution</a:t>
            </a:r>
          </a:p>
          <a:p>
            <a:pPr lvl="1"/>
            <a:r>
              <a:rPr lang="en-US" altLang="en-US"/>
              <a:t>Breakout exercise</a:t>
            </a:r>
          </a:p>
          <a:p>
            <a:r>
              <a:rPr lang="en-US" altLang="en-US"/>
              <a:t>3:45- 4:30 Wrap-up</a:t>
            </a:r>
          </a:p>
          <a:p>
            <a:r>
              <a:rPr lang="en-US" altLang="en-US"/>
              <a:t>4:30 – 5:00 Float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A5920957-A7FA-125C-C755-D7F408A707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D1ED178C-E323-7A7C-91A1-2220FED08C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7200" b="1"/>
              <a:t>Strategy, What and Why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8D7F993-A3F3-E027-18E0-933ABE16DC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839200" cy="4572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What kinds of questions does a well-articulated strategy answer?</a:t>
            </a:r>
          </a:p>
        </p:txBody>
      </p:sp>
      <p:sp>
        <p:nvSpPr>
          <p:cNvPr id="16387" name="Content Placeholder 3">
            <a:extLst>
              <a:ext uri="{FF2B5EF4-FFF2-40B4-BE49-F238E27FC236}">
                <a16:creationId xmlns:a16="http://schemas.microsoft.com/office/drawing/2014/main" id="{ADC11E60-3250-7B36-9799-8ABE04DBA4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How do resources and capabilities relate to our customer?</a:t>
            </a:r>
          </a:p>
          <a:p>
            <a:r>
              <a:rPr lang="en-US" altLang="en-US"/>
              <a:t>How do we integrate our operational and marketing efforts so that they reinforce each other?</a:t>
            </a:r>
          </a:p>
          <a:p>
            <a:r>
              <a:rPr lang="en-US" altLang="en-US"/>
              <a:t>Where do we need to make investments?</a:t>
            </a:r>
          </a:p>
          <a:p>
            <a:r>
              <a:rPr lang="en-US" altLang="en-US"/>
              <a:t>How can we reduce the number of missteps that we take?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819E1D8-A06E-F0C1-DAA1-FDFB8488C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839200" cy="4572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How does having a strategy help our managers make decisions?</a:t>
            </a:r>
          </a:p>
        </p:txBody>
      </p:sp>
      <p:sp>
        <p:nvSpPr>
          <p:cNvPr id="17411" name="Content Placeholder 3">
            <a:extLst>
              <a:ext uri="{FF2B5EF4-FFF2-40B4-BE49-F238E27FC236}">
                <a16:creationId xmlns:a16="http://schemas.microsoft.com/office/drawing/2014/main" id="{EC726290-AA2F-4813-A326-E70C88CC41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It neutralizes as much as possible the common biases in managerial choice.</a:t>
            </a:r>
          </a:p>
          <a:p>
            <a:r>
              <a:rPr lang="en-US" altLang="en-US"/>
              <a:t>It surfaces a range of innovations that might otherwise be left buried.</a:t>
            </a:r>
          </a:p>
          <a:p>
            <a:r>
              <a:rPr lang="en-US" altLang="en-US"/>
              <a:t>It stimulates new ideas.</a:t>
            </a:r>
          </a:p>
          <a:p>
            <a:r>
              <a:rPr lang="en-US" altLang="en-US"/>
              <a:t>It codifies management commitment.</a:t>
            </a:r>
          </a:p>
          <a:p>
            <a:r>
              <a:rPr lang="en-US" altLang="en-US"/>
              <a:t>It builds consensus.</a:t>
            </a:r>
          </a:p>
          <a:p>
            <a:r>
              <a:rPr lang="en-US" altLang="en-US"/>
              <a:t>It reduces organization drift.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93821117-286C-E788-5F3F-DB6CFF1E3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763000" cy="381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How can we win without a strategy?</a:t>
            </a:r>
          </a:p>
        </p:txBody>
      </p:sp>
      <p:sp>
        <p:nvSpPr>
          <p:cNvPr id="18435" name="Content Placeholder 3">
            <a:extLst>
              <a:ext uri="{FF2B5EF4-FFF2-40B4-BE49-F238E27FC236}">
                <a16:creationId xmlns:a16="http://schemas.microsoft.com/office/drawing/2014/main" id="{F9704D17-9757-273D-EAF3-08BFF1413D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772400" cy="3200400"/>
          </a:xfrm>
        </p:spPr>
        <p:txBody>
          <a:bodyPr/>
          <a:lstStyle/>
          <a:p>
            <a:r>
              <a:rPr lang="en-US" altLang="en-US"/>
              <a:t>We can always play the reactionary role but is that winning?</a:t>
            </a:r>
          </a:p>
          <a:p>
            <a:r>
              <a:rPr lang="en-US" altLang="en-US"/>
              <a:t>Winning means that we beat every competitor.</a:t>
            </a:r>
          </a:p>
          <a:p>
            <a:r>
              <a:rPr lang="en-US" altLang="en-US"/>
              <a:t>Winning means that we get the largest share.</a:t>
            </a:r>
          </a:p>
          <a:p>
            <a:r>
              <a:rPr lang="en-US" altLang="en-US"/>
              <a:t>Winning means that we generate profit for our company and Value for our client.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B5258-6667-0CBB-4D95-80E8D3AA9B61}"/>
              </a:ext>
            </a:extLst>
          </p:cNvPr>
          <p:cNvSpPr txBox="1"/>
          <p:nvPr/>
        </p:nvSpPr>
        <p:spPr>
          <a:xfrm>
            <a:off x="914400" y="4876800"/>
            <a:ext cx="70866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accent6"/>
                </a:solidFill>
                <a:latin typeface="Arial" charset="0"/>
              </a:rPr>
              <a:t>We can not meet that standard of winning without a strategy.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96F2D7E-C70B-C72C-A590-FB463407C2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7696200" cy="38100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key strategic concepts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70E0F5-D5A5-4C27-BC44-DFC054CCB5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4196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profitable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defensible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Uniqueness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different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		How well does it align?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Trade-offs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	How clear are its boundaries?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1193A43-532D-123E-DE8F-1D732D8BE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610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defTabSz="779463">
              <a:lnSpc>
                <a:spcPct val="85000"/>
              </a:lnSpc>
              <a:defRPr/>
            </a:pPr>
            <a:r>
              <a:rPr lang="en-US" sz="3200" b="1" kern="0">
                <a:solidFill>
                  <a:srgbClr val="5440CE"/>
                </a:solidFill>
                <a:latin typeface="Arial" charset="0"/>
                <a:ea typeface="+mj-ea"/>
                <a:cs typeface="Arial" charset="0"/>
              </a:rPr>
              <a:t>How do we develop a successful strategy?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D7E6CB5-B6A5-9DC0-A11F-46B0EDA9E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609600"/>
            <a:ext cx="6019800" cy="6096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How do we achieve a profitable market position?</a:t>
            </a:r>
          </a:p>
        </p:txBody>
      </p:sp>
      <p:sp>
        <p:nvSpPr>
          <p:cNvPr id="46083" name="TextBox 6">
            <a:extLst>
              <a:ext uri="{FF2B5EF4-FFF2-40B4-BE49-F238E27FC236}">
                <a16:creationId xmlns:a16="http://schemas.microsoft.com/office/drawing/2014/main" id="{709AD7AE-65C0-91EC-ED01-693673E6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Economics</a:t>
            </a:r>
          </a:p>
        </p:txBody>
      </p:sp>
      <p:sp>
        <p:nvSpPr>
          <p:cNvPr id="46084" name="Content Placeholder 4">
            <a:extLst>
              <a:ext uri="{FF2B5EF4-FFF2-40B4-BE49-F238E27FC236}">
                <a16:creationId xmlns:a16="http://schemas.microsoft.com/office/drawing/2014/main" id="{ECBD3A81-7B95-725A-8AE4-DE148C349D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7D1A54C-CB53-3540-3D71-5451327D48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8839200" cy="381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How do we defend our position?</a:t>
            </a:r>
          </a:p>
        </p:txBody>
      </p:sp>
      <p:sp>
        <p:nvSpPr>
          <p:cNvPr id="48131" name="TextBox 3">
            <a:extLst>
              <a:ext uri="{FF2B5EF4-FFF2-40B4-BE49-F238E27FC236}">
                <a16:creationId xmlns:a16="http://schemas.microsoft.com/office/drawing/2014/main" id="{DCFDEE5F-DC59-D71D-DE4B-3CF0CD5EE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Sustainability</a:t>
            </a:r>
          </a:p>
        </p:txBody>
      </p:sp>
      <p:sp>
        <p:nvSpPr>
          <p:cNvPr id="48132" name="Content Placeholder 4">
            <a:extLst>
              <a:ext uri="{FF2B5EF4-FFF2-40B4-BE49-F238E27FC236}">
                <a16:creationId xmlns:a16="http://schemas.microsoft.com/office/drawing/2014/main" id="{237452BE-EADA-2260-2131-26935CA671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2226911-FB64-DAE4-2297-74629E7DF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066800"/>
          </a:xfrm>
          <a:noFill/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Competitive Advantage</a:t>
            </a: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Creating					Sustaining</a:t>
            </a:r>
          </a:p>
        </p:txBody>
      </p:sp>
      <p:sp>
        <p:nvSpPr>
          <p:cNvPr id="50179" name="Text Box 5">
            <a:extLst>
              <a:ext uri="{FF2B5EF4-FFF2-40B4-BE49-F238E27FC236}">
                <a16:creationId xmlns:a16="http://schemas.microsoft.com/office/drawing/2014/main" id="{6EBE3690-057C-EE70-A92F-025F8F069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844675"/>
            <a:ext cx="1017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Value Drivers</a:t>
            </a:r>
            <a:endParaRPr lang="en-US" altLang="en-US" sz="2000"/>
          </a:p>
        </p:txBody>
      </p:sp>
      <p:sp>
        <p:nvSpPr>
          <p:cNvPr id="50180" name="Text Box 6">
            <a:extLst>
              <a:ext uri="{FF2B5EF4-FFF2-40B4-BE49-F238E27FC236}">
                <a16:creationId xmlns:a16="http://schemas.microsoft.com/office/drawing/2014/main" id="{4DBB0EA1-48D9-BD82-CFA4-C35E95717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44675"/>
            <a:ext cx="87153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Cost Drivers</a:t>
            </a:r>
            <a:endParaRPr lang="en-US" altLang="en-US" sz="2000"/>
          </a:p>
        </p:txBody>
      </p:sp>
      <p:sp>
        <p:nvSpPr>
          <p:cNvPr id="50181" name="Text Box 7">
            <a:extLst>
              <a:ext uri="{FF2B5EF4-FFF2-40B4-BE49-F238E27FC236}">
                <a16:creationId xmlns:a16="http://schemas.microsoft.com/office/drawing/2014/main" id="{AAB160CF-34FB-D4F3-283F-507AE7A0A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676400"/>
            <a:ext cx="12239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Resources</a:t>
            </a:r>
          </a:p>
          <a:p>
            <a:pPr eaLnBrk="1" hangingPunct="1"/>
            <a:endParaRPr lang="en-US" altLang="en-US" sz="1400" b="1"/>
          </a:p>
          <a:p>
            <a:pPr eaLnBrk="1" hangingPunct="1"/>
            <a:r>
              <a:rPr lang="en-US" altLang="en-US" sz="1400" b="1"/>
              <a:t>Capabilities</a:t>
            </a:r>
            <a:endParaRPr lang="en-US" altLang="en-US" sz="2000"/>
          </a:p>
        </p:txBody>
      </p:sp>
      <p:sp>
        <p:nvSpPr>
          <p:cNvPr id="50182" name="Text Box 8">
            <a:extLst>
              <a:ext uri="{FF2B5EF4-FFF2-40B4-BE49-F238E27FC236}">
                <a16:creationId xmlns:a16="http://schemas.microsoft.com/office/drawing/2014/main" id="{D64A9872-EE32-A237-2564-B3D949D8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38" y="1814513"/>
            <a:ext cx="1249362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Retaining Customers</a:t>
            </a:r>
            <a:endParaRPr lang="en-US" altLang="en-US" sz="2000"/>
          </a:p>
        </p:txBody>
      </p:sp>
      <p:sp>
        <p:nvSpPr>
          <p:cNvPr id="50183" name="Text Box 9">
            <a:extLst>
              <a:ext uri="{FF2B5EF4-FFF2-40B4-BE49-F238E27FC236}">
                <a16:creationId xmlns:a16="http://schemas.microsoft.com/office/drawing/2014/main" id="{2FFC5FEE-0FDB-5256-9B5D-B15DC5F78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263" y="1838325"/>
            <a:ext cx="130333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Preventing Imitation</a:t>
            </a:r>
            <a:endParaRPr lang="en-US" altLang="en-US" sz="2000"/>
          </a:p>
        </p:txBody>
      </p:sp>
      <p:sp>
        <p:nvSpPr>
          <p:cNvPr id="50184" name="AutoShape 10">
            <a:extLst>
              <a:ext uri="{FF2B5EF4-FFF2-40B4-BE49-F238E27FC236}">
                <a16:creationId xmlns:a16="http://schemas.microsoft.com/office/drawing/2014/main" id="{BEDEE112-4EAB-B9EC-160E-D7447ABCB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811338"/>
            <a:ext cx="290513" cy="457200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85" name="AutoShape 11">
            <a:extLst>
              <a:ext uri="{FF2B5EF4-FFF2-40B4-BE49-F238E27FC236}">
                <a16:creationId xmlns:a16="http://schemas.microsoft.com/office/drawing/2014/main" id="{0403D12B-3BDD-A4D5-9AA4-FC146C946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825625"/>
            <a:ext cx="381000" cy="4381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86" name="AutoShape 12">
            <a:extLst>
              <a:ext uri="{FF2B5EF4-FFF2-40B4-BE49-F238E27FC236}">
                <a16:creationId xmlns:a16="http://schemas.microsoft.com/office/drawing/2014/main" id="{634CB8C5-7737-84CF-055A-D37AC7BC0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688" y="2611438"/>
            <a:ext cx="7620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87" name="AutoShape 13">
            <a:extLst>
              <a:ext uri="{FF2B5EF4-FFF2-40B4-BE49-F238E27FC236}">
                <a16:creationId xmlns:a16="http://schemas.microsoft.com/office/drawing/2014/main" id="{AC835650-EA92-EEF8-F221-A048DE3E7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6288" y="2555875"/>
            <a:ext cx="7620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88" name="Text Box 14">
            <a:extLst>
              <a:ext uri="{FF2B5EF4-FFF2-40B4-BE49-F238E27FC236}">
                <a16:creationId xmlns:a16="http://schemas.microsoft.com/office/drawing/2014/main" id="{C92A40D1-7426-AA76-2FDC-3C5392DAA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3367088"/>
            <a:ext cx="2384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Superior Market Position</a:t>
            </a:r>
            <a:endParaRPr lang="en-US" altLang="en-US" sz="2000"/>
          </a:p>
        </p:txBody>
      </p:sp>
      <p:sp>
        <p:nvSpPr>
          <p:cNvPr id="50189" name="Text Box 15">
            <a:extLst>
              <a:ext uri="{FF2B5EF4-FFF2-40B4-BE49-F238E27FC236}">
                <a16:creationId xmlns:a16="http://schemas.microsoft.com/office/drawing/2014/main" id="{C46B45A5-53D6-6963-10FF-D2A7A7B0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388" y="3341688"/>
            <a:ext cx="2817812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Defendable Market Position</a:t>
            </a:r>
            <a:endParaRPr lang="en-US" altLang="en-US" sz="2000"/>
          </a:p>
        </p:txBody>
      </p:sp>
      <p:sp>
        <p:nvSpPr>
          <p:cNvPr id="50190" name="AutoShape 16">
            <a:extLst>
              <a:ext uri="{FF2B5EF4-FFF2-40B4-BE49-F238E27FC236}">
                <a16:creationId xmlns:a16="http://schemas.microsoft.com/office/drawing/2014/main" id="{D167B88B-D85F-EF3D-1B0D-7865E0884716}"/>
              </a:ext>
            </a:extLst>
          </p:cNvPr>
          <p:cNvSpPr>
            <a:spLocks noChangeArrowheads="1"/>
          </p:cNvSpPr>
          <p:nvPr/>
        </p:nvSpPr>
        <p:spPr bwMode="auto">
          <a:xfrm rot="2252951">
            <a:off x="1905000" y="4114800"/>
            <a:ext cx="865188" cy="685800"/>
          </a:xfrm>
          <a:prstGeom prst="rightArrow">
            <a:avLst>
              <a:gd name="adj1" fmla="val 50000"/>
              <a:gd name="adj2" fmla="val 31539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91" name="AutoShape 17">
            <a:extLst>
              <a:ext uri="{FF2B5EF4-FFF2-40B4-BE49-F238E27FC236}">
                <a16:creationId xmlns:a16="http://schemas.microsoft.com/office/drawing/2014/main" id="{431A717E-7348-9E6D-67B9-FD9759E37965}"/>
              </a:ext>
            </a:extLst>
          </p:cNvPr>
          <p:cNvSpPr>
            <a:spLocks noChangeArrowheads="1"/>
          </p:cNvSpPr>
          <p:nvPr/>
        </p:nvSpPr>
        <p:spPr bwMode="auto">
          <a:xfrm rot="7474527">
            <a:off x="5499894" y="4101307"/>
            <a:ext cx="865187" cy="685800"/>
          </a:xfrm>
          <a:prstGeom prst="rightArrow">
            <a:avLst>
              <a:gd name="adj1" fmla="val 50000"/>
              <a:gd name="adj2" fmla="val 31539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192" name="Text Box 18">
            <a:extLst>
              <a:ext uri="{FF2B5EF4-FFF2-40B4-BE49-F238E27FC236}">
                <a16:creationId xmlns:a16="http://schemas.microsoft.com/office/drawing/2014/main" id="{7AFF0893-5912-1924-37A0-684F9A1B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094288"/>
            <a:ext cx="33559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/>
              <a:t>Sustainable Competitive Advantage</a:t>
            </a:r>
            <a:endParaRPr lang="en-US" altLang="en-US" sz="200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760CD9E-F8EF-30C2-0D4C-C54C98A12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Why should we pursue uniqueness?</a:t>
            </a:r>
          </a:p>
        </p:txBody>
      </p:sp>
      <p:sp>
        <p:nvSpPr>
          <p:cNvPr id="52227" name="TextBox 3">
            <a:extLst>
              <a:ext uri="{FF2B5EF4-FFF2-40B4-BE49-F238E27FC236}">
                <a16:creationId xmlns:a16="http://schemas.microsoft.com/office/drawing/2014/main" id="{7CE45C64-CC25-84DA-F642-22AF4C87D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Uniqueness</a:t>
            </a:r>
          </a:p>
        </p:txBody>
      </p:sp>
      <p:sp>
        <p:nvSpPr>
          <p:cNvPr id="52228" name="Content Placeholder 4">
            <a:extLst>
              <a:ext uri="{FF2B5EF4-FFF2-40B4-BE49-F238E27FC236}">
                <a16:creationId xmlns:a16="http://schemas.microsoft.com/office/drawing/2014/main" id="{816D1037-56D4-62FE-9D22-0571B1485C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A4324D5-69B7-9FCB-57BD-88F25AA46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Why should activities align?</a:t>
            </a:r>
          </a:p>
        </p:txBody>
      </p:sp>
      <p:sp>
        <p:nvSpPr>
          <p:cNvPr id="54275" name="TextBox 3">
            <a:extLst>
              <a:ext uri="{FF2B5EF4-FFF2-40B4-BE49-F238E27FC236}">
                <a16:creationId xmlns:a16="http://schemas.microsoft.com/office/drawing/2014/main" id="{1C9B73F1-92B2-FE6C-ED18-980C2146F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Fit</a:t>
            </a:r>
          </a:p>
        </p:txBody>
      </p:sp>
      <p:sp>
        <p:nvSpPr>
          <p:cNvPr id="54276" name="Content Placeholder 4">
            <a:extLst>
              <a:ext uri="{FF2B5EF4-FFF2-40B4-BE49-F238E27FC236}">
                <a16:creationId xmlns:a16="http://schemas.microsoft.com/office/drawing/2014/main" id="{93D83364-CD2F-8267-346B-C82A97993B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2885DCC-5881-85BE-6073-C6AD46412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001000" cy="4572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Why should we choose what </a:t>
            </a:r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to do?</a:t>
            </a:r>
          </a:p>
        </p:txBody>
      </p:sp>
      <p:sp>
        <p:nvSpPr>
          <p:cNvPr id="56323" name="TextBox 3">
            <a:extLst>
              <a:ext uri="{FF2B5EF4-FFF2-40B4-BE49-F238E27FC236}">
                <a16:creationId xmlns:a16="http://schemas.microsoft.com/office/drawing/2014/main" id="{ED57DDF5-ED41-E963-DD76-26336012F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Trade-offs</a:t>
            </a:r>
          </a:p>
        </p:txBody>
      </p:sp>
      <p:sp>
        <p:nvSpPr>
          <p:cNvPr id="56324" name="Content Placeholder 4">
            <a:extLst>
              <a:ext uri="{FF2B5EF4-FFF2-40B4-BE49-F238E27FC236}">
                <a16:creationId xmlns:a16="http://schemas.microsoft.com/office/drawing/2014/main" id="{488C3021-2513-2BB1-26D1-077F5D620E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3038DC0-BD73-4C6E-B1A6-E5EEE45CF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 the strategy matures, remember: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988AF00-90BF-DF95-1B53-568D34DF8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4196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profitable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defensible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Uniqueness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How different is it?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		How well does it align?</a:t>
            </a:r>
          </a:p>
          <a:p>
            <a:pPr marL="457200" indent="-4572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Trade-offs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: 		How clear are it’s boundaries?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F0AC3EA-2D52-3438-8B1F-700CA502B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Where does Operational Innovation fit in?</a:t>
            </a:r>
          </a:p>
        </p:txBody>
      </p:sp>
      <p:sp>
        <p:nvSpPr>
          <p:cNvPr id="28675" name="Content Placeholder 3">
            <a:extLst>
              <a:ext uri="{FF2B5EF4-FFF2-40B4-BE49-F238E27FC236}">
                <a16:creationId xmlns:a16="http://schemas.microsoft.com/office/drawing/2014/main" id="{E6163B2A-C986-7027-3E53-6471292AF4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Improved training?</a:t>
            </a:r>
          </a:p>
          <a:p>
            <a:r>
              <a:rPr lang="en-US" altLang="en-US"/>
              <a:t>Career Progression?</a:t>
            </a:r>
          </a:p>
          <a:p>
            <a:r>
              <a:rPr lang="en-US" altLang="en-US"/>
              <a:t>Portfolio of services?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8A2B76FB-74F2-D4B5-772F-517D69E76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Is price competition inevitable?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(and if so, what do you do about it?)</a:t>
            </a:r>
          </a:p>
        </p:txBody>
      </p:sp>
      <p:sp>
        <p:nvSpPr>
          <p:cNvPr id="29699" name="Content Placeholder 3">
            <a:extLst>
              <a:ext uri="{FF2B5EF4-FFF2-40B4-BE49-F238E27FC236}">
                <a16:creationId xmlns:a16="http://schemas.microsoft.com/office/drawing/2014/main" id="{17969541-FFC2-F746-C05F-6B3C7A0BB0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Increase perceived value to the client, increasing the willingness to pay.</a:t>
            </a:r>
          </a:p>
          <a:p>
            <a:r>
              <a:rPr lang="en-US" altLang="en-US"/>
              <a:t>Find better ways to discriminate our offerings from out competitors.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767C682D-B019-CCF5-75B7-0E10ABB4A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01000" cy="4572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Strategic decisions are lumpy and risky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483A181-3C11-93A7-CA7F-22872A09B8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Significant and expensive, with lasting effects on possible future courses of action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e.g.: acquisitions, product launches, capacity expansion, capability development, etc.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Sunk costs lock the firm in; opportunity costs lock the firm out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Strategically important decisions are hard to reverse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Require real commitment to seeing them succeed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Time lags prevent us knowing outcomes for some time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Uncertainty always a problem; big wins, big losses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This is why managers investigate before committing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Fully developed business cases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Experiments and pilot studies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792548C9-A2C2-0B98-44D7-A4FDB726D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Crafting strategy is a process,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not an event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A31DBFD6-8853-6384-25A6-C74B72D610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4958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 good strategy evolves regularly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 firm pleases customers, wins orders, makes $;    but, competitors react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 lousy strategy is abandoned as competitors maneuver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Strategy is future-oriented; anticipating and perhaps shaping what will likely come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Efficiency and flexibility leave you forever playing catch-up ball</a:t>
            </a:r>
          </a:p>
          <a:p>
            <a:pPr>
              <a:spcBef>
                <a:spcPts val="1800"/>
              </a:spcBef>
              <a:buFontTx/>
              <a:buChar char="-"/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6DED21CD-F9FA-2A83-0162-5282CDC49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A43B0EBF-84D3-C8F8-FD8B-BC51AFB6B1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7200"/>
              <a:t>10 Minute Break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689BA46B-AD57-45BE-8945-E3AED02F5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3180A029-E8C2-DB49-AD79-8E10CE7CEB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7200" b="1"/>
              <a:t>Value, Price and Cost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C7CCF2FE-FB0E-6BFA-192D-88E7F771F3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Value, Price and Cost (VPC) drivers</a:t>
            </a:r>
          </a:p>
        </p:txBody>
      </p:sp>
      <p:pic>
        <p:nvPicPr>
          <p:cNvPr id="70659" name="Picture 3">
            <a:extLst>
              <a:ext uri="{FF2B5EF4-FFF2-40B4-BE49-F238E27FC236}">
                <a16:creationId xmlns:a16="http://schemas.microsoft.com/office/drawing/2014/main" id="{3F76E779-99B9-FF6D-EE44-32C09FE0BA82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74750"/>
            <a:ext cx="8153400" cy="4659313"/>
          </a:xfrm>
          <a:noFill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D8F910D5-969B-DA54-5249-ED8826EB8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4572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Which forces effect VPC?</a:t>
            </a:r>
          </a:p>
        </p:txBody>
      </p:sp>
      <p:sp>
        <p:nvSpPr>
          <p:cNvPr id="548867" name="Rectangle 3">
            <a:extLst>
              <a:ext uri="{FF2B5EF4-FFF2-40B4-BE49-F238E27FC236}">
                <a16:creationId xmlns:a16="http://schemas.microsoft.com/office/drawing/2014/main" id="{FFEE8A5A-490C-28E8-0ED6-86D3743EE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91000"/>
          </a:xfrm>
        </p:spPr>
        <p:txBody>
          <a:bodyPr/>
          <a:lstStyle/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Strength of competitive rivalry</a:t>
            </a:r>
          </a:p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Potential for entry into the industry by new competitors</a:t>
            </a:r>
          </a:p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The negotiating power of buyers</a:t>
            </a:r>
          </a:p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The negotiating power of our suppliers</a:t>
            </a:r>
          </a:p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The strength of substitutes or other vehicles</a:t>
            </a:r>
          </a:p>
          <a:p>
            <a:pPr marL="533400" indent="-533400" defTabSz="914400"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2A2AB22-66BE-65AA-17AF-68B4208C6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533400"/>
          </a:xfrm>
        </p:spPr>
        <p:txBody>
          <a:bodyPr/>
          <a:lstStyle/>
          <a:p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1. How does intense competition affect VPC?</a:t>
            </a:r>
          </a:p>
        </p:txBody>
      </p:sp>
      <p:sp>
        <p:nvSpPr>
          <p:cNvPr id="550915" name="Rectangle 3">
            <a:extLst>
              <a:ext uri="{FF2B5EF4-FFF2-40B4-BE49-F238E27FC236}">
                <a16:creationId xmlns:a16="http://schemas.microsoft.com/office/drawing/2014/main" id="{1426C904-8D06-B6B4-B4C0-D790AF77F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153400" cy="4800600"/>
          </a:xfrm>
        </p:spPr>
        <p:txBody>
          <a:bodyPr/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More intense competitive rivalry…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May reduce price, while holding value and cost constant 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May increase value (+cost) without increasing product prices</a:t>
            </a:r>
          </a:p>
          <a:p>
            <a:pPr marL="342900" indent="-342900" defTabSz="91440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How do we reduce competitive rivalry?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Cutting costs (in ways customers don’t notice) may stop rivals from trying to compete on price (retaining higher profitability)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Compete on non-price dimensions</a:t>
            </a:r>
          </a:p>
          <a:p>
            <a:pPr marL="1143000" lvl="2" indent="-228600" defTabSz="914400">
              <a:lnSpc>
                <a:spcPct val="90000"/>
              </a:lnSpc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Differentiating product reduces competitive pressures on price</a:t>
            </a:r>
          </a:p>
          <a:p>
            <a:pPr marL="1143000" lvl="2" indent="-228600" defTabSz="914400">
              <a:lnSpc>
                <a:spcPct val="90000"/>
              </a:lnSpc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Imitability the key to differentiation; how good is our defense?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Even if replicable, ongoing innovation in value or cost drivers can reduce competitor pool if mis-steps lead them to exit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Create switching costs (that customers don’t notice or mind)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Focus on niches, market segments with competitive advantage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D9B15FEB-1001-A913-2BF6-1D0E05964B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077200" cy="381000"/>
          </a:xfrm>
        </p:spPr>
        <p:txBody>
          <a:bodyPr/>
          <a:lstStyle/>
          <a:p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2. How do low barriers to entry affect VPC?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6E09A3C8-A4CE-9E1F-ECAF-FB35A4E04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Low barriers to entry…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May reduce prices while holding value and cost constant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May increase costs by bidding up resources (pass-thru to prices)</a:t>
            </a:r>
          </a:p>
          <a:p>
            <a:pPr>
              <a:spcBef>
                <a:spcPts val="24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How do we raise barriers to entry?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Decrease costs and prices through investments in scale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Design switching costs into our offering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Increase barriers to imitation</a:t>
            </a:r>
          </a:p>
          <a:p>
            <a:pPr lvl="2"/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Establish property rights, acquire dedicated assets, increase causal ambiguity, increase learning and development costs</a:t>
            </a:r>
          </a:p>
          <a:p>
            <a:pPr lvl="1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Signal ferocious rivalry through credible threats</a:t>
            </a:r>
          </a:p>
          <a:p>
            <a:pPr lvl="2"/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Willingness to take losses for a long time (deeper pockets)</a:t>
            </a:r>
          </a:p>
          <a:p>
            <a:pPr lvl="2"/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Huge investments in capacity (burn the ships)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8558FCE-4D57-F9B5-E80F-73045F097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153400" cy="381000"/>
          </a:xfrm>
        </p:spPr>
        <p:txBody>
          <a:bodyPr/>
          <a:lstStyle/>
          <a:p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3. How does buyer power affect VPC?</a:t>
            </a:r>
          </a:p>
        </p:txBody>
      </p:sp>
      <p:sp>
        <p:nvSpPr>
          <p:cNvPr id="564227" name="Rectangle 3">
            <a:extLst>
              <a:ext uri="{FF2B5EF4-FFF2-40B4-BE49-F238E27FC236}">
                <a16:creationId xmlns:a16="http://schemas.microsoft.com/office/drawing/2014/main" id="{3FE08B87-A629-26E4-6A37-B4F8727C1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4800600"/>
          </a:xfrm>
        </p:spPr>
        <p:txBody>
          <a:bodyPr/>
          <a:lstStyle/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Powerful buyers…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Increase the value (and cost) required to compete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Reduce the price required to compete</a:t>
            </a:r>
          </a:p>
          <a:p>
            <a:pPr marL="342900" indent="-342900" defTabSz="914400">
              <a:lnSpc>
                <a:spcPct val="90000"/>
              </a:lnSpc>
              <a:spcBef>
                <a:spcPts val="24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How can we reduce buyer power?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Avoid falling in trap of serving small number of buyers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Differentiate product from competitors’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Reduce dependence by serving multiple market segments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Help buyer structure value chain around product’s unique features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Branded demand stimulation with end customers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Reduce buyer’s threat of backward integration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Consider forward integration into buyer’s industry</a:t>
            </a:r>
          </a:p>
          <a:p>
            <a:pPr marL="742950" lvl="1" indent="-285750" defTabSz="914400">
              <a:lnSpc>
                <a:spcPct val="900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Avoid investments in capacity expansion (unless they can lower prices and decrease buyer power by driving out competitors)</a:t>
            </a:r>
          </a:p>
          <a:p>
            <a:pPr marL="742950" lvl="1" indent="-285750" defTabSz="914400">
              <a:lnSpc>
                <a:spcPct val="90000"/>
              </a:lnSpc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F4C052E9-91F8-B93C-3B6C-DBBB34CB0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86800" cy="381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4. How does supplier power affect VPC?</a:t>
            </a:r>
          </a:p>
        </p:txBody>
      </p:sp>
      <p:sp>
        <p:nvSpPr>
          <p:cNvPr id="566275" name="Rectangle 3">
            <a:extLst>
              <a:ext uri="{FF2B5EF4-FFF2-40B4-BE49-F238E27FC236}">
                <a16:creationId xmlns:a16="http://schemas.microsoft.com/office/drawing/2014/main" id="{E0E16F66-E5AA-5404-4475-96B892081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572000"/>
          </a:xfrm>
        </p:spPr>
        <p:txBody>
          <a:bodyPr/>
          <a:lstStyle/>
          <a:p>
            <a:pPr marL="342900" indent="-342900" defTabSz="914400"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Powerful suppliers…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Increase costs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May decrease value a firm can offer to customers</a:t>
            </a:r>
          </a:p>
          <a:p>
            <a:pPr marL="342900" indent="-342900" defTabSz="914400">
              <a:spcBef>
                <a:spcPts val="24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How can we reduce supplier power?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Aggregate orders into very large, infrequent purchases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Innovate to develop substitute production processes that do not rely on traditional suppliers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Develop credible threat of backward integration (or actually do it)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Avoid branding efforts by supplier to end customers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Resist relying on differentiated features of supplier’s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96CA630-28F3-684D-9C7F-0EE6AB6355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696200" cy="381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5. How do substitutes affect VPC?</a:t>
            </a:r>
          </a:p>
        </p:txBody>
      </p:sp>
      <p:sp>
        <p:nvSpPr>
          <p:cNvPr id="568323" name="Rectangle 3">
            <a:extLst>
              <a:ext uri="{FF2B5EF4-FFF2-40B4-BE49-F238E27FC236}">
                <a16:creationId xmlns:a16="http://schemas.microsoft.com/office/drawing/2014/main" id="{2B844BB1-68C3-F998-3A37-F6A78C27D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229600" cy="4343400"/>
          </a:xfrm>
        </p:spPr>
        <p:txBody>
          <a:bodyPr/>
          <a:lstStyle/>
          <a:p>
            <a:pPr marL="342900" indent="-342900" defTabSz="914400"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Powerful, viable substitutes…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Increase value required to compete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Lower price required to compete</a:t>
            </a:r>
          </a:p>
          <a:p>
            <a:pPr marL="342900" indent="-342900" defTabSz="914400">
              <a:spcBef>
                <a:spcPts val="24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How do we reduce the threat of substitutes?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Find ways to boost value by less than cost of doing so, or lower cost by more than the associated impact on value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Raise buyer’s switching costs for your product (unique features, brand loyalty) or for your industry (branding your product class)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Be the first to create substitutes (shoot your own dog)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Acquire patents developed by potential substitutes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Organize a collective industry response (we’re all in same boat)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E8405A82-8C3D-C7E8-C030-0A09E17D38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Breakout</a:t>
            </a:r>
          </a:p>
        </p:txBody>
      </p:sp>
      <p:sp>
        <p:nvSpPr>
          <p:cNvPr id="84995" name="Content Placeholder 2">
            <a:extLst>
              <a:ext uri="{FF2B5EF4-FFF2-40B4-BE49-F238E27FC236}">
                <a16:creationId xmlns:a16="http://schemas.microsoft.com/office/drawing/2014/main" id="{7888E80E-29D0-CC4D-0191-35AA129E09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How can we reduce competitive rivalry?</a:t>
            </a:r>
          </a:p>
          <a:p>
            <a:r>
              <a:rPr lang="en-US" altLang="en-US"/>
              <a:t>How do we raise barriers to entry?</a:t>
            </a:r>
          </a:p>
          <a:p>
            <a:r>
              <a:rPr lang="en-US" altLang="en-US"/>
              <a:t>How can we reduce buyer power?</a:t>
            </a:r>
          </a:p>
          <a:p>
            <a:r>
              <a:rPr lang="en-US" altLang="en-US"/>
              <a:t>How can we reduce supplier power?</a:t>
            </a:r>
          </a:p>
          <a:p>
            <a:r>
              <a:rPr lang="en-US" altLang="en-US"/>
              <a:t>How do we reduce the threat of substitutes?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940842ED-F053-D738-1233-F12593F24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"/>
              </a:spcBef>
              <a:spcAft>
                <a:spcPct val="5000"/>
              </a:spcAft>
            </a:pPr>
            <a:r>
              <a:rPr lang="en-US" altLang="en-US">
                <a:cs typeface="Arial" panose="020B0604020202020204" pitchFamily="34" charset="0"/>
              </a:rPr>
              <a:t>Quick 15-minute break</a:t>
            </a:r>
          </a:p>
        </p:txBody>
      </p:sp>
      <p:pic>
        <p:nvPicPr>
          <p:cNvPr id="86019" name="Picture 4" descr="vision">
            <a:extLst>
              <a:ext uri="{FF2B5EF4-FFF2-40B4-BE49-F238E27FC236}">
                <a16:creationId xmlns:a16="http://schemas.microsoft.com/office/drawing/2014/main" id="{E076C0B1-3CB2-E48C-708D-89F0885A419C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471613"/>
            <a:ext cx="8763000" cy="3938587"/>
          </a:xfrm>
          <a:noFill/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1DB0CA5-6E7F-D562-15F8-3ADA3C9BF2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467600" cy="819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600">
                <a:solidFill>
                  <a:srgbClr val="5340E2"/>
                </a:solidFill>
                <a:cs typeface="Arial" panose="020B0604020202020204" pitchFamily="34" charset="0"/>
              </a:rPr>
              <a:t>Strategy Execution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00F66A77-6928-F1FC-3F45-541D8ECEF62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4800600"/>
            <a:ext cx="7273925" cy="1028700"/>
          </a:xfrm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>
              <a:solidFill>
                <a:srgbClr val="5340E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044" name="Picture 18" descr="Project_Plan">
            <a:extLst>
              <a:ext uri="{FF2B5EF4-FFF2-40B4-BE49-F238E27FC236}">
                <a16:creationId xmlns:a16="http://schemas.microsoft.com/office/drawing/2014/main" id="{D7AB2FD5-ED88-FA99-15BE-E3A14D216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01813"/>
            <a:ext cx="8915400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B308DD0F-5438-598E-B577-B952C003C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What’s a “sustainable” competitive advantage?</a:t>
            </a:r>
          </a:p>
        </p:txBody>
      </p:sp>
      <p:sp>
        <p:nvSpPr>
          <p:cNvPr id="647171" name="Rectangle 3">
            <a:extLst>
              <a:ext uri="{FF2B5EF4-FFF2-40B4-BE49-F238E27FC236}">
                <a16:creationId xmlns:a16="http://schemas.microsoft.com/office/drawing/2014/main" id="{023B336A-2811-777A-B1E4-3B4FD20603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924800" cy="4419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Competitive advantage means having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 larger gap between value and cost than competitors, and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Good defenses to preserve that gap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sustainable competitive advantage persists for a while in the face of competent competitors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Ideally, long enough that competitors stop trying to duplicate it</a:t>
            </a:r>
          </a:p>
          <a:p>
            <a:pPr marL="292100" lvl="1" indent="-292100">
              <a:lnSpc>
                <a:spcPct val="90000"/>
              </a:lnSpc>
              <a:spcBef>
                <a:spcPts val="1800"/>
              </a:spcBef>
              <a:buFontTx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Strategic thinking is important, but useless without execution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Great ideas for new products &amp; services matter a whole lot less than having the resources &amp; capabilities necessary to produce them more profitably then competitors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69B5E7A7-BB53-93A8-C9D7-3F6F97AAD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Figuring out the right resource or capability to invest in can be profitable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DFEA8AFF-F8AD-F6E9-B22D-98957172EC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1"/>
          <a:stretch>
            <a:fillRect/>
          </a:stretch>
        </p:blipFill>
        <p:spPr>
          <a:xfrm>
            <a:off x="4668838" y="4191000"/>
            <a:ext cx="2462212" cy="1719263"/>
          </a:xfrm>
          <a:noFill/>
        </p:spPr>
      </p:pic>
      <p:pic>
        <p:nvPicPr>
          <p:cNvPr id="57347" name="Picture 3">
            <a:extLst>
              <a:ext uri="{FF2B5EF4-FFF2-40B4-BE49-F238E27FC236}">
                <a16:creationId xmlns:a16="http://schemas.microsoft.com/office/drawing/2014/main" id="{8413E56D-26D3-A962-0F46-5B5CE8A01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32"/>
          <a:stretch>
            <a:fillRect/>
          </a:stretch>
        </p:blipFill>
        <p:spPr bwMode="auto">
          <a:xfrm>
            <a:off x="1819275" y="4003675"/>
            <a:ext cx="25241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4">
            <a:extLst>
              <a:ext uri="{FF2B5EF4-FFF2-40B4-BE49-F238E27FC236}">
                <a16:creationId xmlns:a16="http://schemas.microsoft.com/office/drawing/2014/main" id="{C03A849D-5593-7552-148A-F3ADAF27A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3" r="19637"/>
          <a:stretch>
            <a:fillRect/>
          </a:stretch>
        </p:blipFill>
        <p:spPr bwMode="auto">
          <a:xfrm>
            <a:off x="6003925" y="1752600"/>
            <a:ext cx="22717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>
            <a:extLst>
              <a:ext uri="{FF2B5EF4-FFF2-40B4-BE49-F238E27FC236}">
                <a16:creationId xmlns:a16="http://schemas.microsoft.com/office/drawing/2014/main" id="{A5D0412D-E430-1814-735D-6D5FA670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5"/>
          <a:stretch>
            <a:fillRect/>
          </a:stretch>
        </p:blipFill>
        <p:spPr bwMode="auto">
          <a:xfrm>
            <a:off x="2895600" y="1752600"/>
            <a:ext cx="300196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6">
            <a:extLst>
              <a:ext uri="{FF2B5EF4-FFF2-40B4-BE49-F238E27FC236}">
                <a16:creationId xmlns:a16="http://schemas.microsoft.com/office/drawing/2014/main" id="{DD1C5726-6AD7-FB62-1A01-6D3ACC044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1752600"/>
            <a:ext cx="17875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>
            <a:extLst>
              <a:ext uri="{FF2B5EF4-FFF2-40B4-BE49-F238E27FC236}">
                <a16:creationId xmlns:a16="http://schemas.microsoft.com/office/drawing/2014/main" id="{93DBBAE9-4BAC-1F4D-461A-816615F0607D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536575" y="1090613"/>
            <a:ext cx="8074025" cy="74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kumimoji="1" lang="en-US" altLang="en-US">
              <a:latin typeface="Tahoma" panose="020B0604030504040204" pitchFamily="34" charset="0"/>
            </a:endParaRPr>
          </a:p>
        </p:txBody>
      </p:sp>
      <p:sp>
        <p:nvSpPr>
          <p:cNvPr id="93187" name="Rectangle 7">
            <a:extLst>
              <a:ext uri="{FF2B5EF4-FFF2-40B4-BE49-F238E27FC236}">
                <a16:creationId xmlns:a16="http://schemas.microsoft.com/office/drawing/2014/main" id="{86F0717D-D67A-EB5B-BD65-29B8F8178C2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0" y="304800"/>
            <a:ext cx="87630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779463">
              <a:spcBef>
                <a:spcPct val="20000"/>
              </a:spcBef>
              <a:buSzPct val="10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79463">
              <a:spcBef>
                <a:spcPct val="2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79463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79463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79463">
              <a:spcBef>
                <a:spcPct val="20000"/>
              </a:spcBef>
              <a:buSzPct val="100000"/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79463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79463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79463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79463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7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3200" b="1">
                <a:solidFill>
                  <a:srgbClr val="5440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Returns to </a:t>
            </a:r>
          </a:p>
          <a:p>
            <a:pPr algn="ctr">
              <a:lnSpc>
                <a:spcPct val="85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3200" b="1">
                <a:solidFill>
                  <a:srgbClr val="5440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&amp; Capabilities</a:t>
            </a:r>
          </a:p>
        </p:txBody>
      </p:sp>
      <p:graphicFrame>
        <p:nvGraphicFramePr>
          <p:cNvPr id="633938" name="Group 82">
            <a:extLst>
              <a:ext uri="{FF2B5EF4-FFF2-40B4-BE49-F238E27FC236}">
                <a16:creationId xmlns:a16="http://schemas.microsoft.com/office/drawing/2014/main" id="{A24DF759-066F-1D02-E1F9-1F0A1BB28AB0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381000" y="1219200"/>
          <a:ext cx="8229600" cy="4541838"/>
        </p:xfrm>
        <a:graphic>
          <a:graphicData uri="http://schemas.openxmlformats.org/drawingml/2006/table">
            <a:tbl>
              <a:tblPr/>
              <a:tblGrid>
                <a:gridCol w="123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541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b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Valuable?</a:t>
                      </a: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b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9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Rare?</a:t>
                      </a: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Costly to Imitate?</a:t>
                      </a: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Exploited by the </a:t>
                      </a:r>
                      <a:r>
                        <a:rPr kumimoji="0" lang="en-US" sz="19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Org’n</a:t>
                      </a:r>
                      <a:r>
                        <a:rPr kumimoji="0" lang="en-US" sz="1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9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Competitive Implications</a:t>
                      </a: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1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Economic Performance</a:t>
                      </a: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651"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Competitive </a:t>
                      </a:r>
                    </a:p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Disadvantage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Below Normal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240"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Competitive </a:t>
                      </a:r>
                    </a:p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Parity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Normal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6"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Temporary </a:t>
                      </a:r>
                    </a:p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Competitive </a:t>
                      </a:r>
                    </a:p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Advantage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Above Normal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0187"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Sustained Competitive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Advantage 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ctr" defTabSz="7794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Above Normal</a:t>
                      </a:r>
                    </a:p>
                  </a:txBody>
                  <a:tcPr marL="45720" marR="45720" marT="45723" marB="45723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Content Placeholder 1">
            <a:extLst>
              <a:ext uri="{FF2B5EF4-FFF2-40B4-BE49-F238E27FC236}">
                <a16:creationId xmlns:a16="http://schemas.microsoft.com/office/drawing/2014/main" id="{F3F95E18-8248-E1DB-528A-06028E927521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609600" y="1447800"/>
            <a:ext cx="7772400" cy="4419600"/>
          </a:xfrm>
        </p:spPr>
        <p:txBody>
          <a:bodyPr/>
          <a:lstStyle/>
          <a:p>
            <a:r>
              <a:rPr lang="en-US" altLang="en-US"/>
              <a:t>What resources do our customers need that we can’t currently deliver?</a:t>
            </a:r>
          </a:p>
          <a:p>
            <a:r>
              <a:rPr lang="en-US" altLang="en-US"/>
              <a:t>What technologies do we need to do our job better</a:t>
            </a:r>
          </a:p>
          <a:p>
            <a:r>
              <a:rPr lang="en-US" altLang="en-US"/>
              <a:t>What processes are working and which are not working</a:t>
            </a:r>
          </a:p>
          <a:p>
            <a:r>
              <a:rPr lang="en-US" altLang="en-US"/>
              <a:t>Which customers are we serving and which ones are not using our services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95235" name="Title 2">
            <a:extLst>
              <a:ext uri="{FF2B5EF4-FFF2-40B4-BE49-F238E27FC236}">
                <a16:creationId xmlns:a16="http://schemas.microsoft.com/office/drawing/2014/main" id="{59F2CC2A-FA86-6847-FD7D-AF8F6061F0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Breakout</a:t>
            </a:r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Content Placeholder 1">
            <a:extLst>
              <a:ext uri="{FF2B5EF4-FFF2-40B4-BE49-F238E27FC236}">
                <a16:creationId xmlns:a16="http://schemas.microsoft.com/office/drawing/2014/main" id="{B572F48A-DEB7-2E9C-0629-7DB6EBD523F1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609600" y="2057400"/>
            <a:ext cx="7772400" cy="19812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7200" b="1"/>
              <a:t>Wrap up</a:t>
            </a:r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2FE465C3-65E1-C02F-1801-D4C2174A3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Why are identical resources worth more to some firms than to others?</a:t>
            </a:r>
          </a:p>
        </p:txBody>
      </p:sp>
      <p:sp>
        <p:nvSpPr>
          <p:cNvPr id="545795" name="Rectangle 3">
            <a:extLst>
              <a:ext uri="{FF2B5EF4-FFF2-40B4-BE49-F238E27FC236}">
                <a16:creationId xmlns:a16="http://schemas.microsoft.com/office/drawing/2014/main" id="{E5A37A98-4D78-A31C-B21F-84D315CDEA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35050" y="1676400"/>
            <a:ext cx="6954838" cy="4191000"/>
          </a:xfrm>
        </p:spPr>
        <p:txBody>
          <a:bodyPr>
            <a:normAutofit fontScale="92500"/>
          </a:bodyPr>
          <a:lstStyle/>
          <a:p>
            <a:pPr marL="342900" indent="-342900" defTabSz="914400">
              <a:lnSpc>
                <a:spcPct val="90000"/>
              </a:lnSpc>
              <a:spcBef>
                <a:spcPct val="350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One firm can derive more profit from a resource than another firm when it has:</a:t>
            </a:r>
          </a:p>
          <a:p>
            <a:pPr marL="742950" lvl="1" indent="-285750" defTabSz="914400">
              <a:lnSpc>
                <a:spcPct val="90000"/>
              </a:lnSpc>
              <a:spcBef>
                <a:spcPct val="35000"/>
              </a:spcBef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Stronger complementarities between existing resources and the resource to be acquired</a:t>
            </a:r>
          </a:p>
          <a:p>
            <a:pPr marL="742950" lvl="1" indent="-285750" defTabSz="914400">
              <a:lnSpc>
                <a:spcPct val="90000"/>
              </a:lnSpc>
              <a:spcBef>
                <a:spcPct val="35000"/>
              </a:spcBef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A better ability to forecast the economic returns possible through owning the resource</a:t>
            </a:r>
          </a:p>
          <a:p>
            <a:pPr marL="742950" lvl="1" indent="-285750" defTabSz="914400">
              <a:lnSpc>
                <a:spcPct val="90000"/>
              </a:lnSpc>
              <a:spcBef>
                <a:spcPct val="35000"/>
              </a:spcBef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Stronger capabilities that increase the returns to the resource</a:t>
            </a:r>
          </a:p>
          <a:p>
            <a:pPr marL="342900" indent="-342900" defTabSz="914400">
              <a:lnSpc>
                <a:spcPct val="90000"/>
              </a:lnSpc>
              <a:spcBef>
                <a:spcPct val="35000"/>
              </a:spcBef>
              <a:buFont typeface="Wingdings" panose="05000000000000000000" pitchFamily="2" charset="2"/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342900" indent="-342900" defTabSz="914400">
              <a:lnSpc>
                <a:spcPct val="90000"/>
              </a:lnSpc>
              <a:spcBef>
                <a:spcPct val="350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Same argument can be made for capabilities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5" grpId="0" bldLvl="2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17611CE2-7B65-BCCE-AA9D-6FAE10AA3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Why might smart investments</a:t>
            </a:r>
            <a:br>
              <a:rPr lang="en-US" altLang="en-US">
                <a:cs typeface="Arial" panose="020B0604020202020204" pitchFamily="34" charset="0"/>
              </a:rPr>
            </a:br>
            <a:r>
              <a:rPr lang="en-US" altLang="en-US">
                <a:cs typeface="Arial" panose="020B0604020202020204" pitchFamily="34" charset="0"/>
              </a:rPr>
              <a:t>cost more to copy?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939C559-53C9-7C5A-2595-6C5BCDF91E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01000" cy="4267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Competitors must pay more to acquire same resources and build same capabilities because of: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Your investment revealed true value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Limited supply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Time compression diseconomies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Asset mass efficiencies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Causal ambiguity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Social complexity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This is why attempts to copy are rarely perfect</a:t>
            </a:r>
          </a:p>
          <a:p>
            <a:pPr lvl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Though they often do succeed in driving down prices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0E4164D1-A12D-F949-0AB9-DFC6FA9DD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153400" cy="381000"/>
          </a:xfrm>
        </p:spPr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If you could copy competitor’s capability perfectly, is this a smart move?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4A0F5A-5D42-05FF-993B-A0F910E1A5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153400" cy="4191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Imitation of a leader’s capabilities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Will not lead to sustainable competitive advantage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But, may keep you in the game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Often requires scale economies to succeed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Consider developing substitute capabilities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Requires creativity/insight; no example to follow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Must be able to develop at attractive cost</a:t>
            </a:r>
          </a:p>
          <a:p>
            <a:pPr lvl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All the logic of substitute products applies; can this differentiate us? Hard to imitate? Bigger wedge?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30201884-4E50-1D3A-2DC3-341BEC52C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3938" y="819150"/>
            <a:ext cx="6869112" cy="315913"/>
          </a:xfrm>
        </p:spPr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How do we assess whether something adds economic value?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62F56CF-F0F2-93F5-F630-80996264EE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41475"/>
            <a:ext cx="8077200" cy="4454525"/>
          </a:xfrm>
        </p:spPr>
        <p:txBody>
          <a:bodyPr>
            <a:normAutofit fontScale="92500"/>
          </a:bodyPr>
          <a:lstStyle/>
          <a:p>
            <a:pPr marL="457200" indent="-457200" defTabSz="914400"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Not just “is valuable” (as in “could be sold for $”)</a:t>
            </a:r>
          </a:p>
          <a:p>
            <a:pPr marL="838200" lvl="1" indent="-381000" defTabSz="914400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Rather, “adds value” = wedge between WTP and cost</a:t>
            </a:r>
          </a:p>
          <a:p>
            <a:pPr marL="1179512" lvl="2" indent="-381000" defTabSz="914400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(as we know, effect on price is a function of market mechanisms)</a:t>
            </a:r>
          </a:p>
          <a:p>
            <a:pPr marL="457200" indent="-457200" defTabSz="914400"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Two analysis techniques help with this question: </a:t>
            </a:r>
          </a:p>
          <a:p>
            <a:pPr marL="915988" lvl="1" indent="-342900" defTabSz="914400">
              <a:buFontTx/>
              <a:buAutoNum type="arabicPeriod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Value chain framework – break processes down into component activities, use ABC to fully cost them, estimate effect on WTP</a:t>
            </a:r>
          </a:p>
          <a:p>
            <a:pPr marL="915988" lvl="1" indent="-342900" defTabSz="914400">
              <a:buFontTx/>
              <a:buAutoNum type="arabicPeriod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Activity system framework – understand the specific reinforcing effects of different pieces of the organization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9D46C62-9B36-5FCF-E353-9B4410241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Connecting Willingness to Pay (WTP) </a:t>
            </a:r>
            <a:r>
              <a:rPr lang="en-US" altLang="en-US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>
                <a:cs typeface="Arial" panose="020B0604020202020204" pitchFamily="34" charset="0"/>
              </a:rPr>
              <a:t>VC Activities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1785556-71C4-05CE-C976-5F4DC7512A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01000" cy="4495800"/>
          </a:xfrm>
        </p:spPr>
        <p:txBody>
          <a:bodyPr>
            <a:normAutofit lnSpcReduction="10000"/>
          </a:bodyPr>
          <a:lstStyle/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Identify end customer segments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Market research to identify their specific needs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How well are we (&amp; others) fulfilling these needs?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How much would customers pay for different value additions? (often a guesstimate in consumer markets)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Prioritize options based on ability to differentiate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What activities are required to fulfill these needs?</a:t>
            </a:r>
          </a:p>
          <a:p>
            <a:pPr marL="504825" indent="-457200">
              <a:buFontTx/>
              <a:buAutoNum type="arabicPeriod"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Which resources &amp; capabilities enable us to carry out those activities?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4A3866BF-EF7E-F97B-A495-711218E8A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Activity systems</a:t>
            </a:r>
            <a:br>
              <a:rPr lang="en-US" altLang="en-US">
                <a:cs typeface="Arial" panose="020B0604020202020204" pitchFamily="34" charset="0"/>
              </a:rPr>
            </a:br>
            <a:r>
              <a:rPr lang="en-US" altLang="en-US">
                <a:cs typeface="Arial" panose="020B0604020202020204" pitchFamily="34" charset="0"/>
              </a:rPr>
              <a:t>(Align with the mission)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F4FE3C80-053E-BD3C-6A69-FDD05492C3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924800" cy="4191000"/>
          </a:xfrm>
        </p:spPr>
        <p:txBody>
          <a:bodyPr/>
          <a:lstStyle/>
          <a:p>
            <a:pPr marL="342900" indent="-342900" defTabSz="914400"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Is there a broader collection of interconnected tasks that could contribute to its market position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Value chain activities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Product characteristics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Key resources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Our structure and culture</a:t>
            </a:r>
          </a:p>
          <a:p>
            <a:pPr marL="342900" indent="-342900" defTabSz="914400"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A more complex (but realistic) way of analyzing activities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Shows dependencies, not just classification system</a:t>
            </a:r>
          </a:p>
          <a:p>
            <a:pPr marL="742950" lvl="1" indent="-285750" defTabSz="914400"/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Shows how activities reinforce each other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F1105E7-0E28-797A-E543-03D30ABDF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696200" cy="381000"/>
          </a:xfrm>
        </p:spPr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Lessons Learned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64EE571-2283-99D9-A806-6F4EE5AB57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229600" cy="4800600"/>
          </a:xfrm>
        </p:spPr>
        <p:txBody>
          <a:bodyPr>
            <a:normAutofit fontScale="92500"/>
          </a:bodyPr>
          <a:lstStyle/>
          <a:p>
            <a:pPr marL="292608" indent="-292608"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Our competitors play the same game</a:t>
            </a:r>
          </a:p>
          <a:p>
            <a:pPr marL="633920" lvl="2" indent="-292608">
              <a:buFont typeface="Times New Roman" pitchFamily="18" charset="0"/>
              <a:buChar char="–"/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There are few low-hanging fruit; requires creativity</a:t>
            </a:r>
          </a:p>
          <a:p>
            <a:pPr marL="633920" lvl="2" indent="-292608">
              <a:buFont typeface="Times New Roman" pitchFamily="18" charset="0"/>
              <a:buChar char="–"/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Obtaining resources/capabilities at a lower cost than future value always a gamble; sometimes dumb luck, or slow competitors</a:t>
            </a:r>
          </a:p>
          <a:p>
            <a:pPr marL="292608" indent="-292608"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Our employees play the same game</a:t>
            </a:r>
          </a:p>
          <a:p>
            <a:pPr marL="633920" lvl="2" indent="-292608">
              <a:buFont typeface="Times New Roman" pitchFamily="18" charset="0"/>
              <a:buChar char="–"/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Internally retained value often dissipates through slack &amp; hold-up</a:t>
            </a:r>
          </a:p>
          <a:p>
            <a:pPr marL="292608" indent="-292608"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Breakthrough ideas are often re-combinations</a:t>
            </a:r>
          </a:p>
          <a:p>
            <a:pPr marL="633920" lvl="2" indent="-292608">
              <a:buFont typeface="Times New Roman" pitchFamily="18" charset="0"/>
              <a:buChar char="–"/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Using capabilities in new ways, in conjunction with strengths</a:t>
            </a:r>
          </a:p>
          <a:p>
            <a:pPr marL="292608" indent="-292608"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Uncertainty and turbulence create opportunities</a:t>
            </a:r>
          </a:p>
          <a:p>
            <a:pPr marL="633920" lvl="2" indent="-292608">
              <a:buFont typeface="Times New Roman" pitchFamily="18" charset="0"/>
              <a:buChar char="–"/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Need better foresight and faster reactions to win at this game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233101C5-11BB-B2D0-B30F-35B803854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D0FF2AD6-CC50-A2EB-5A56-76705C87CA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"/>
              </a:spcBef>
              <a:spcAft>
                <a:spcPct val="5000"/>
              </a:spcAft>
              <a:buFont typeface="Wingdings" panose="05000000000000000000" pitchFamily="2" charset="2"/>
              <a:buNone/>
            </a:pPr>
            <a:endParaRPr lang="en-US" altLang="en-US" sz="27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3½ Floppy (A:)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3½ Floppy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½ Floppy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½ Floppy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3883436558</TotalTime>
  <Pages>18</Pages>
  <Words>2528</Words>
  <Application>Microsoft Office PowerPoint</Application>
  <PresentationFormat>Letter Paper (8.5x11 in)</PresentationFormat>
  <Paragraphs>369</Paragraphs>
  <Slides>57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Times New Roman</vt:lpstr>
      <vt:lpstr>Wingdings</vt:lpstr>
      <vt:lpstr>Tahoma</vt:lpstr>
      <vt:lpstr>3½ Floppy (A:)</vt:lpstr>
      <vt:lpstr>What is Our Value Proposition?</vt:lpstr>
      <vt:lpstr>Value</vt:lpstr>
      <vt:lpstr>How do we determine Value?</vt:lpstr>
      <vt:lpstr>Value, Price and Cost (VPC) drivers</vt:lpstr>
      <vt:lpstr>Impacts to Value Porter’s Five Forces Analysis</vt:lpstr>
      <vt:lpstr>The Desirability of a Thing from the customer’s perspective</vt:lpstr>
      <vt:lpstr>How does the customer see industry?</vt:lpstr>
      <vt:lpstr>Who is the customer? Does the customer know us?</vt:lpstr>
      <vt:lpstr>What does the customer state are his wants?</vt:lpstr>
      <vt:lpstr>What does the customer infer he wants? (What does the customer value?)</vt:lpstr>
      <vt:lpstr>How are we going to give the customer what he wants? </vt:lpstr>
      <vt:lpstr>How can we prove that we can deliver?</vt:lpstr>
      <vt:lpstr>How is the customer going to benefit? (WIIFM?)</vt:lpstr>
      <vt:lpstr>Value Prop Template</vt:lpstr>
      <vt:lpstr>Example: Value Proposition</vt:lpstr>
      <vt:lpstr>Agenda</vt:lpstr>
      <vt:lpstr>PowerPoint Presentation</vt:lpstr>
      <vt:lpstr>What kinds of questions does a well-articulated strategy answer?</vt:lpstr>
      <vt:lpstr>How does having a strategy help our managers make decisions?</vt:lpstr>
      <vt:lpstr>How can we win without a strategy?</vt:lpstr>
      <vt:lpstr>Five key strategic concepts</vt:lpstr>
      <vt:lpstr>How do we achieve a profitable market position?</vt:lpstr>
      <vt:lpstr>How do we defend our position?</vt:lpstr>
      <vt:lpstr>Competitive Advantage  Creating     Sustaining</vt:lpstr>
      <vt:lpstr>Why should we pursue uniqueness?</vt:lpstr>
      <vt:lpstr>Why should activities align?</vt:lpstr>
      <vt:lpstr>Why should we choose what not to do?</vt:lpstr>
      <vt:lpstr>As the strategy matures, remember:</vt:lpstr>
      <vt:lpstr>Where does Operational Innovation fit in?</vt:lpstr>
      <vt:lpstr>Is price competition inevitable?  (and if so, what do you do about it?)</vt:lpstr>
      <vt:lpstr>Strategic decisions are lumpy and risky</vt:lpstr>
      <vt:lpstr>Crafting strategy is a process, not an event</vt:lpstr>
      <vt:lpstr>PowerPoint Presentation</vt:lpstr>
      <vt:lpstr>PowerPoint Presentation</vt:lpstr>
      <vt:lpstr>Value, Price and Cost (VPC) drivers</vt:lpstr>
      <vt:lpstr>Which forces effect VPC?</vt:lpstr>
      <vt:lpstr>1. How does intense competition affect VPC?</vt:lpstr>
      <vt:lpstr>2. How do low barriers to entry affect VPC?</vt:lpstr>
      <vt:lpstr>3. How does buyer power affect VPC?</vt:lpstr>
      <vt:lpstr>4. How does supplier power affect VPC?</vt:lpstr>
      <vt:lpstr>5. How do substitutes affect VPC?</vt:lpstr>
      <vt:lpstr>Breakout</vt:lpstr>
      <vt:lpstr>Quick 15-minute break</vt:lpstr>
      <vt:lpstr>Strategy Execution</vt:lpstr>
      <vt:lpstr>What’s a “sustainable” competitive advantage?</vt:lpstr>
      <vt:lpstr>Figuring out the right resource or capability to invest in can be profitable</vt:lpstr>
      <vt:lpstr>PowerPoint Presentation</vt:lpstr>
      <vt:lpstr>Breakout</vt:lpstr>
      <vt:lpstr>PowerPoint Presentation</vt:lpstr>
      <vt:lpstr>Why are identical resources worth more to some firms than to others?</vt:lpstr>
      <vt:lpstr>Why might smart investments cost more to copy?</vt:lpstr>
      <vt:lpstr>If you could copy competitor’s capability perfectly, is this a smart move?</vt:lpstr>
      <vt:lpstr>How do we assess whether something adds economic value?</vt:lpstr>
      <vt:lpstr>Connecting Willingness to Pay (WTP)  VC Activities</vt:lpstr>
      <vt:lpstr>Activity systems (Align with the mission)</vt:lpstr>
      <vt:lpstr>Lessons Learned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Development</dc:title>
  <dc:subject>Strategy Development Workshop</dc:subject>
  <dc:creator>Jim Allen</dc:creator>
  <cp:keywords>Strategy</cp:keywords>
  <dc:description>Facilitated strategy development workshop - Derived from materials originally assembled by Peter Gray of UVA</dc:description>
  <cp:lastModifiedBy>James Allen</cp:lastModifiedBy>
  <cp:revision>849</cp:revision>
  <cp:lastPrinted>2000-09-14T19:47:37Z</cp:lastPrinted>
  <dcterms:created xsi:type="dcterms:W3CDTF">1998-01-21T11:46:26Z</dcterms:created>
  <dcterms:modified xsi:type="dcterms:W3CDTF">2024-03-09T15:57:45Z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ptodd@uh.edu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C:\My Documents</vt:lpwstr>
  </property>
</Properties>
</file>