
<file path=[Content_Types].xml><?xml version="1.0" encoding="utf-8"?>
<Types xmlns="http://schemas.openxmlformats.org/package/2006/content-types">
  <Default Extension="bin" ContentType="audio/unknown"/>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3.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ink/inkAction1.xml" ContentType="application/vnd.ms-office.inkAction+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4.xml" ContentType="application/vnd.openxmlformats-officedocument.presentationml.tags+xml"/>
  <Override PartName="/ppt/notesSlides/notesSlide14.xml" ContentType="application/vnd.openxmlformats-officedocument.presentationml.notesSlide+xml"/>
  <Override PartName="/ppt/tags/tag5.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8.xml" ContentType="application/vnd.openxmlformats-officedocument.presentationml.notesSlide+xml"/>
  <Override PartName="/ppt/tags/tag6.xml" ContentType="application/vnd.openxmlformats-officedocument.presentationml.tags+xml"/>
  <Override PartName="/ppt/notesSlides/notesSlide19.xml" ContentType="application/vnd.openxmlformats-officedocument.presentationml.notesSlide+xml"/>
  <Override PartName="/ppt/tags/tag7.xml" ContentType="application/vnd.openxmlformats-officedocument.presentationml.tags+xml"/>
  <Override PartName="/ppt/notesSlides/notesSlide20.xml" ContentType="application/vnd.openxmlformats-officedocument.presentationml.notesSlide+xml"/>
  <Override PartName="/ppt/tags/tag8.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9.xml" ContentType="application/vnd.openxmlformats-officedocument.presentationml.tags+xml"/>
  <Override PartName="/ppt/notesSlides/notesSlide23.xml" ContentType="application/vnd.openxmlformats-officedocument.presentationml.notesSlide+xml"/>
  <Override PartName="/ppt/tags/tag10.xml" ContentType="application/vnd.openxmlformats-officedocument.presentationml.tags+xml"/>
  <Override PartName="/ppt/notesSlides/notesSlide24.xml" ContentType="application/vnd.openxmlformats-officedocument.presentationml.notesSlide+xml"/>
  <Override PartName="/ppt/tags/tag11.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 id="2147483663" r:id="rId2"/>
    <p:sldMasterId id="2147483666" r:id="rId3"/>
  </p:sldMasterIdLst>
  <p:notesMasterIdLst>
    <p:notesMasterId r:id="rId33"/>
  </p:notesMasterIdLst>
  <p:sldIdLst>
    <p:sldId id="1712" r:id="rId4"/>
    <p:sldId id="256" r:id="rId5"/>
    <p:sldId id="1715" r:id="rId6"/>
    <p:sldId id="260" r:id="rId7"/>
    <p:sldId id="1724" r:id="rId8"/>
    <p:sldId id="257" r:id="rId9"/>
    <p:sldId id="1718" r:id="rId10"/>
    <p:sldId id="1746" r:id="rId11"/>
    <p:sldId id="1717" r:id="rId12"/>
    <p:sldId id="1716" r:id="rId13"/>
    <p:sldId id="1714" r:id="rId14"/>
    <p:sldId id="1748" r:id="rId15"/>
    <p:sldId id="1749" r:id="rId16"/>
    <p:sldId id="1587" r:id="rId17"/>
    <p:sldId id="1747" r:id="rId18"/>
    <p:sldId id="1719" r:id="rId19"/>
    <p:sldId id="1720" r:id="rId20"/>
    <p:sldId id="1721" r:id="rId21"/>
    <p:sldId id="1558" r:id="rId22"/>
    <p:sldId id="1559" r:id="rId23"/>
    <p:sldId id="1560" r:id="rId24"/>
    <p:sldId id="1400" r:id="rId25"/>
    <p:sldId id="1401" r:id="rId26"/>
    <p:sldId id="420" r:id="rId27"/>
    <p:sldId id="1722" r:id="rId28"/>
    <p:sldId id="1098" r:id="rId29"/>
    <p:sldId id="1099" r:id="rId30"/>
    <p:sldId id="263" r:id="rId31"/>
    <p:sldId id="1723"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04"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im Allen" initials="JA" lastIdx="0" clrIdx="0">
    <p:extLst>
      <p:ext uri="{19B8F6BF-5375-455C-9EA6-DF929625EA0E}">
        <p15:presenceInfo xmlns:p15="http://schemas.microsoft.com/office/powerpoint/2012/main" userId="765c7728a2ca03ae"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29" autoAdjust="0"/>
    <p:restoredTop sz="34828" autoAdjust="0"/>
  </p:normalViewPr>
  <p:slideViewPr>
    <p:cSldViewPr snapToGrid="0" showGuides="1">
      <p:cViewPr varScale="1">
        <p:scale>
          <a:sx n="31" d="100"/>
          <a:sy n="31" d="100"/>
        </p:scale>
        <p:origin x="3282" y="60"/>
      </p:cViewPr>
      <p:guideLst>
        <p:guide orient="horz" pos="2304"/>
        <p:guide pos="3840"/>
      </p:guideLst>
    </p:cSldViewPr>
  </p:slideViewPr>
  <p:outlineViewPr>
    <p:cViewPr>
      <p:scale>
        <a:sx n="33" d="100"/>
        <a:sy n="33" d="100"/>
      </p:scale>
      <p:origin x="0" y="-2820"/>
    </p:cViewPr>
  </p:outlineViewPr>
  <p:notesTextViewPr>
    <p:cViewPr>
      <p:scale>
        <a:sx n="3" d="2"/>
        <a:sy n="3" d="2"/>
      </p:scale>
      <p:origin x="0" y="0"/>
    </p:cViewPr>
  </p:notesTextViewPr>
  <p:sorterViewPr>
    <p:cViewPr>
      <p:scale>
        <a:sx n="80" d="100"/>
        <a:sy n="80" d="100"/>
      </p:scale>
      <p:origin x="0" y="0"/>
    </p:cViewPr>
  </p:sorterViewPr>
  <p:notesViewPr>
    <p:cSldViewPr snapToGrid="0" showGuides="1">
      <p:cViewPr varScale="1">
        <p:scale>
          <a:sx n="62" d="100"/>
          <a:sy n="62" d="100"/>
        </p:scale>
        <p:origin x="2678" y="4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commentAuthors" Target="commentAuthor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presProps" Target="presProps.xml"/><Relationship Id="rId8" Type="http://schemas.openxmlformats.org/officeDocument/2006/relationships/slide" Target="slides/slide5.xml"/><Relationship Id="rId3" Type="http://schemas.openxmlformats.org/officeDocument/2006/relationships/slideMaster" Target="slideMasters/slideMaster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Employees</c:v>
                </c:pt>
              </c:strCache>
            </c:strRef>
          </c:tx>
          <c:spPr>
            <a:solidFill>
              <a:schemeClr val="accent1"/>
            </a:solidFill>
            <a:ln>
              <a:noFill/>
            </a:ln>
            <a:effectLst/>
          </c:spPr>
          <c:invertIfNegative val="0"/>
          <c:cat>
            <c:strRef>
              <c:f>Sheet1!$A$2:$A$8</c:f>
              <c:strCache>
                <c:ptCount val="7"/>
                <c:pt idx="0">
                  <c:v>Meaning in day-to-day work</c:v>
                </c:pt>
                <c:pt idx="1">
                  <c:v>Strong sense of Community</c:v>
                </c:pt>
                <c:pt idx="2">
                  <c:v>Energized knowing company impact</c:v>
                </c:pt>
                <c:pt idx="3">
                  <c:v>Attraction of top talent</c:v>
                </c:pt>
                <c:pt idx="4">
                  <c:v>Community awarencss of social contributions</c:v>
                </c:pt>
                <c:pt idx="5">
                  <c:v>Distinction and differentiation</c:v>
                </c:pt>
                <c:pt idx="6">
                  <c:v>Reputation for growth and innovation</c:v>
                </c:pt>
              </c:strCache>
            </c:strRef>
          </c:cat>
          <c:val>
            <c:numRef>
              <c:f>Sheet1!$B$2:$B$8</c:f>
              <c:numCache>
                <c:formatCode>General</c:formatCode>
                <c:ptCount val="7"/>
                <c:pt idx="0">
                  <c:v>83</c:v>
                </c:pt>
                <c:pt idx="1">
                  <c:v>56</c:v>
                </c:pt>
                <c:pt idx="2">
                  <c:v>53</c:v>
                </c:pt>
                <c:pt idx="3">
                  <c:v>16</c:v>
                </c:pt>
                <c:pt idx="4">
                  <c:v>30</c:v>
                </c:pt>
                <c:pt idx="5">
                  <c:v>26</c:v>
                </c:pt>
                <c:pt idx="6">
                  <c:v>30</c:v>
                </c:pt>
              </c:numCache>
            </c:numRef>
          </c:val>
          <c:extLst>
            <c:ext xmlns:c16="http://schemas.microsoft.com/office/drawing/2014/chart" uri="{C3380CC4-5D6E-409C-BE32-E72D297353CC}">
              <c16:uniqueId val="{00000000-44F1-4A73-9BD2-B0FA44766ABC}"/>
            </c:ext>
          </c:extLst>
        </c:ser>
        <c:ser>
          <c:idx val="1"/>
          <c:order val="1"/>
          <c:tx>
            <c:strRef>
              <c:f>Sheet1!$C$1</c:f>
              <c:strCache>
                <c:ptCount val="1"/>
                <c:pt idx="0">
                  <c:v>Business Leaders</c:v>
                </c:pt>
              </c:strCache>
            </c:strRef>
          </c:tx>
          <c:spPr>
            <a:solidFill>
              <a:schemeClr val="accent2"/>
            </a:solidFill>
            <a:ln>
              <a:noFill/>
            </a:ln>
            <a:effectLst/>
          </c:spPr>
          <c:invertIfNegative val="0"/>
          <c:cat>
            <c:strRef>
              <c:f>Sheet1!$A$2:$A$8</c:f>
              <c:strCache>
                <c:ptCount val="7"/>
                <c:pt idx="0">
                  <c:v>Meaning in day-to-day work</c:v>
                </c:pt>
                <c:pt idx="1">
                  <c:v>Strong sense of Community</c:v>
                </c:pt>
                <c:pt idx="2">
                  <c:v>Energized knowing company impact</c:v>
                </c:pt>
                <c:pt idx="3">
                  <c:v>Attraction of top talent</c:v>
                </c:pt>
                <c:pt idx="4">
                  <c:v>Community awarencss of social contributions</c:v>
                </c:pt>
                <c:pt idx="5">
                  <c:v>Distinction and differentiation</c:v>
                </c:pt>
                <c:pt idx="6">
                  <c:v>Reputation for growth and innovation</c:v>
                </c:pt>
              </c:strCache>
            </c:strRef>
          </c:cat>
          <c:val>
            <c:numRef>
              <c:f>Sheet1!$C$2:$C$8</c:f>
              <c:numCache>
                <c:formatCode>General</c:formatCode>
                <c:ptCount val="7"/>
                <c:pt idx="0">
                  <c:v>52</c:v>
                </c:pt>
                <c:pt idx="1">
                  <c:v>25</c:v>
                </c:pt>
                <c:pt idx="2">
                  <c:v>32</c:v>
                </c:pt>
                <c:pt idx="3">
                  <c:v>20</c:v>
                </c:pt>
                <c:pt idx="4">
                  <c:v>34</c:v>
                </c:pt>
                <c:pt idx="5">
                  <c:v>66</c:v>
                </c:pt>
                <c:pt idx="6">
                  <c:v>72</c:v>
                </c:pt>
              </c:numCache>
            </c:numRef>
          </c:val>
          <c:extLst>
            <c:ext xmlns:c16="http://schemas.microsoft.com/office/drawing/2014/chart" uri="{C3380CC4-5D6E-409C-BE32-E72D297353CC}">
              <c16:uniqueId val="{00000001-44F1-4A73-9BD2-B0FA44766ABC}"/>
            </c:ext>
          </c:extLst>
        </c:ser>
        <c:dLbls>
          <c:showLegendKey val="0"/>
          <c:showVal val="0"/>
          <c:showCatName val="0"/>
          <c:showSerName val="0"/>
          <c:showPercent val="0"/>
          <c:showBubbleSize val="0"/>
        </c:dLbls>
        <c:gapWidth val="219"/>
        <c:overlap val="-27"/>
        <c:axId val="403059560"/>
        <c:axId val="403059888"/>
      </c:barChart>
      <c:catAx>
        <c:axId val="403059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403059888"/>
        <c:crosses val="autoZero"/>
        <c:auto val="1"/>
        <c:lblAlgn val="ctr"/>
        <c:lblOffset val="100"/>
        <c:noMultiLvlLbl val="0"/>
      </c:catAx>
      <c:valAx>
        <c:axId val="403059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059560"/>
        <c:crosses val="autoZero"/>
        <c:crossBetween val="between"/>
      </c:valAx>
      <c:spPr>
        <a:noFill/>
        <a:ln>
          <a:noFill/>
        </a:ln>
        <a:effectLst/>
      </c:spPr>
    </c:plotArea>
    <c:legend>
      <c:legendPos val="b"/>
      <c:layout>
        <c:manualLayout>
          <c:xMode val="edge"/>
          <c:yMode val="edge"/>
          <c:x val="0.28710457677165352"/>
          <c:y val="0.90816911244038434"/>
          <c:w val="0.42579084645669296"/>
          <c:h val="6.1362139433923511E-2"/>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ink/inkAction1.xml><?xml version="1.0" encoding="utf-8"?>
<iact:actions xmlns:iact="http://schemas.microsoft.com/office/powerpoint/2014/inkAction" lengthUnit="cm" timeUnit="ms">
  <inkml:definitions xmlns:inkml="http://www.w3.org/2003/InkML">
    <inkml:context xml:id="ctx0">
      <inkml:inkSource xml:id="inkSrc0">
        <inkml:traceFormat>
          <inkml:channel name="X" type="integer" max="3840" units="cm"/>
          <inkml:channel name="Y" type="integer" max="1080" units="cm"/>
          <inkml:channel name="T" type="integer" max="2.14748E9" units="dev"/>
        </inkml:traceFormat>
        <inkml:channelProperties>
          <inkml:channelProperty channel="X" name="resolution" value="111.30434" units="1/cm"/>
          <inkml:channelProperty channel="Y" name="resolution" value="55.6701" units="1/cm"/>
          <inkml:channelProperty channel="T" name="resolution" value="1" units="1/dev"/>
        </inkml:channelProperties>
      </inkml:inkSource>
      <inkml:timestamp xml:id="ts0" timeString="2019-10-01T15:30:22.963"/>
    </inkml:context>
    <inkml:brush xml:id="br0">
      <inkml:brushProperty name="width" value="0.05292" units="cm"/>
      <inkml:brushProperty name="height" value="0.05292" units="cm"/>
      <inkml:brushProperty name="color" value="#C00000"/>
    </inkml:brush>
  </inkml:definitions>
  <iact:action type="add" startTime="22917">
    <iact:property name="dataType"/>
    <iact:actionData xml:id="d0">
      <inkml:trace xmlns:inkml="http://www.w3.org/2003/InkML" xml:id="stk0" contextRef="#ctx0" brushRef="#br0">2702 4718 0</inkml:trace>
    </iact:actionData>
  </iact:action>
</iact:action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30E1D8-1D66-45F8-8E5E-1A28AF065F77}" type="datetimeFigureOut">
              <a:rPr lang="en-US" smtClean="0"/>
              <a:t>5/7/2024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0A7B69-F897-472A-A3ED-AE296CD43674}" type="slidenum">
              <a:rPr lang="en-US" smtClean="0"/>
              <a:t>‹#›</a:t>
            </a:fld>
            <a:endParaRPr lang="en-US"/>
          </a:p>
        </p:txBody>
      </p:sp>
    </p:spTree>
    <p:extLst>
      <p:ext uri="{BB962C8B-B14F-4D97-AF65-F5344CB8AC3E}">
        <p14:creationId xmlns:p14="http://schemas.microsoft.com/office/powerpoint/2010/main" val="36270523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4338" y="723900"/>
            <a:ext cx="6248400" cy="3514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3C0C36B-CECF-47B1-96B3-42F2E7BFC9E9}" type="slidenum">
              <a:rPr lang="en-US" smtClean="0">
                <a:solidFill>
                  <a:prstClr val="black"/>
                </a:solidFill>
              </a:rPr>
              <a:pPr>
                <a:defRPr/>
              </a:pPr>
              <a:t>1</a:t>
            </a:fld>
            <a:endParaRPr lang="en-US" dirty="0">
              <a:solidFill>
                <a:prstClr val="black"/>
              </a:solidFill>
            </a:endParaRPr>
          </a:p>
        </p:txBody>
      </p:sp>
    </p:spTree>
    <p:extLst>
      <p:ext uri="{BB962C8B-B14F-4D97-AF65-F5344CB8AC3E}">
        <p14:creationId xmlns:p14="http://schemas.microsoft.com/office/powerpoint/2010/main" val="33415743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How many of you believe that this is a good purpose statement for Program and Project managers?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Does completing successfully include delivering meaningful value or just meeting the goals set in the project charter?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Most program managers are goal oriented they need to hit budget, meet the schedule and stay within the scope provided by the client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What is missing?</a:t>
            </a:r>
          </a:p>
          <a:p>
            <a:endParaRPr lang="en-US" dirty="0"/>
          </a:p>
        </p:txBody>
      </p:sp>
      <p:sp>
        <p:nvSpPr>
          <p:cNvPr id="4" name="Slide Number Placeholder 3"/>
          <p:cNvSpPr>
            <a:spLocks noGrp="1"/>
          </p:cNvSpPr>
          <p:nvPr>
            <p:ph type="sldNum" sz="quarter" idx="5"/>
          </p:nvPr>
        </p:nvSpPr>
        <p:spPr/>
        <p:txBody>
          <a:bodyPr/>
          <a:lstStyle/>
          <a:p>
            <a:fld id="{F10A7B69-F897-472A-A3ED-AE296CD43674}" type="slidenum">
              <a:rPr lang="en-US" smtClean="0"/>
              <a:t>2</a:t>
            </a:fld>
            <a:endParaRPr lang="en-US"/>
          </a:p>
        </p:txBody>
      </p:sp>
    </p:spTree>
    <p:extLst>
      <p:ext uri="{BB962C8B-B14F-4D97-AF65-F5344CB8AC3E}">
        <p14:creationId xmlns:p14="http://schemas.microsoft.com/office/powerpoint/2010/main" val="22704165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kern="1200" dirty="0">
                <a:solidFill>
                  <a:schemeClr val="tx1"/>
                </a:solidFill>
                <a:effectLst/>
                <a:latin typeface="+mn-lt"/>
                <a:ea typeface="+mn-ea"/>
                <a:cs typeface="+mn-cs"/>
              </a:rPr>
              <a:t>If you look at earlier versions of the PMBOK, the concept of pre project work was to produce a business case. Then the  business case was turned into a charter, the charter into a PMP.</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kern="1200" dirty="0">
                <a:solidFill>
                  <a:schemeClr val="tx1"/>
                </a:solidFill>
                <a:effectLst/>
                <a:latin typeface="+mn-lt"/>
                <a:ea typeface="+mn-ea"/>
                <a:cs typeface="+mn-cs"/>
              </a:rPr>
              <a:t>We then had a solid representation of the stakeholder needs and the benefits that they expected to receive.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kern="1200" dirty="0">
                <a:solidFill>
                  <a:schemeClr val="tx1"/>
                </a:solidFill>
                <a:effectLst/>
                <a:latin typeface="+mn-lt"/>
                <a:ea typeface="+mn-ea"/>
                <a:cs typeface="+mn-cs"/>
              </a:rPr>
              <a:t>We can now put our heads down and go to work.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kern="1200" dirty="0">
                <a:solidFill>
                  <a:schemeClr val="tx1"/>
                </a:solidFill>
                <a:effectLst/>
                <a:latin typeface="+mn-lt"/>
                <a:ea typeface="+mn-ea"/>
                <a:cs typeface="+mn-cs"/>
              </a:rPr>
              <a:t>Click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kern="1200" dirty="0">
                <a:solidFill>
                  <a:schemeClr val="tx1"/>
                </a:solidFill>
                <a:effectLst/>
                <a:latin typeface="+mn-lt"/>
                <a:ea typeface="+mn-ea"/>
                <a:cs typeface="+mn-cs"/>
              </a:rPr>
              <a:t>This works well for highly predictive solutions.  It does not work well for dynamic problems, which is the more likely case that we find in today’s </a:t>
            </a:r>
            <a:r>
              <a:rPr lang="en-US" sz="1200" kern="1200" dirty="0">
                <a:solidFill>
                  <a:schemeClr val="tx1"/>
                </a:solidFill>
                <a:effectLst/>
                <a:latin typeface="+mn-lt"/>
                <a:ea typeface="+mn-ea"/>
                <a:cs typeface="+mn-cs"/>
              </a:rPr>
              <a:t>programs. </a:t>
            </a:r>
            <a:endParaRPr lang="en-US" sz="1200" dirty="0"/>
          </a:p>
        </p:txBody>
      </p:sp>
      <p:sp>
        <p:nvSpPr>
          <p:cNvPr id="4" name="Slide Number Placeholder 3"/>
          <p:cNvSpPr>
            <a:spLocks noGrp="1"/>
          </p:cNvSpPr>
          <p:nvPr>
            <p:ph type="sldNum" sz="quarter" idx="5"/>
          </p:nvPr>
        </p:nvSpPr>
        <p:spPr/>
        <p:txBody>
          <a:bodyPr/>
          <a:lstStyle/>
          <a:p>
            <a:fld id="{F10A7B69-F897-472A-A3ED-AE296CD43674}" type="slidenum">
              <a:rPr lang="en-US" smtClean="0"/>
              <a:t>3</a:t>
            </a:fld>
            <a:endParaRPr lang="en-US"/>
          </a:p>
        </p:txBody>
      </p:sp>
    </p:spTree>
    <p:extLst>
      <p:ext uri="{BB962C8B-B14F-4D97-AF65-F5344CB8AC3E}">
        <p14:creationId xmlns:p14="http://schemas.microsoft.com/office/powerpoint/2010/main" val="19707970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How often does a customer really understand why they're doing the project? How often do you have a need assessment or benefit plan when you start work?  Do you need this information if you are going to deliver meaningful solutions?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Determining the why of the project is I an iterative process.  PMs must learn to illicit the whys from the stakeholders.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As we have learned in the Agile process, each time we build another build we learn more about the problem that customers trying to face how do we handle it?</a:t>
            </a:r>
          </a:p>
          <a:p>
            <a:endParaRPr lang="en-US" dirty="0"/>
          </a:p>
        </p:txBody>
      </p:sp>
      <p:sp>
        <p:nvSpPr>
          <p:cNvPr id="4" name="Slide Number Placeholder 3"/>
          <p:cNvSpPr>
            <a:spLocks noGrp="1"/>
          </p:cNvSpPr>
          <p:nvPr>
            <p:ph type="sldNum" sz="quarter" idx="5"/>
          </p:nvPr>
        </p:nvSpPr>
        <p:spPr/>
        <p:txBody>
          <a:bodyPr/>
          <a:lstStyle/>
          <a:p>
            <a:fld id="{F10A7B69-F897-472A-A3ED-AE296CD43674}" type="slidenum">
              <a:rPr lang="en-US" smtClean="0"/>
              <a:t>4</a:t>
            </a:fld>
            <a:endParaRPr lang="en-US"/>
          </a:p>
        </p:txBody>
      </p:sp>
    </p:spTree>
    <p:extLst>
      <p:ext uri="{BB962C8B-B14F-4D97-AF65-F5344CB8AC3E}">
        <p14:creationId xmlns:p14="http://schemas.microsoft.com/office/powerpoint/2010/main" val="27607330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What do you think about this definition of purpose driven project management?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If we are purpose driven, we're putting the emphasis on the client and trying to make sure we understand the root causes of the pain that the client is facing.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Success is defined by satisfying the why behind the requirements.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Success is resolving the pains experienced by the client, even if they were not able to communicate properly.</a:t>
            </a:r>
          </a:p>
          <a:p>
            <a:endParaRPr lang="en-US" dirty="0"/>
          </a:p>
        </p:txBody>
      </p:sp>
      <p:sp>
        <p:nvSpPr>
          <p:cNvPr id="4" name="Slide Number Placeholder 3"/>
          <p:cNvSpPr>
            <a:spLocks noGrp="1"/>
          </p:cNvSpPr>
          <p:nvPr>
            <p:ph type="sldNum" sz="quarter" idx="5"/>
          </p:nvPr>
        </p:nvSpPr>
        <p:spPr/>
        <p:txBody>
          <a:bodyPr/>
          <a:lstStyle/>
          <a:p>
            <a:fld id="{F10A7B69-F897-472A-A3ED-AE296CD43674}" type="slidenum">
              <a:rPr lang="en-US" smtClean="0"/>
              <a:t>5</a:t>
            </a:fld>
            <a:endParaRPr lang="en-US"/>
          </a:p>
        </p:txBody>
      </p:sp>
    </p:spTree>
    <p:extLst>
      <p:ext uri="{BB962C8B-B14F-4D97-AF65-F5344CB8AC3E}">
        <p14:creationId xmlns:p14="http://schemas.microsoft.com/office/powerpoint/2010/main" val="35520314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PMBOK books to indicate expansion in complexity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Program Management Institute has shifted from a goal oriented point of view to one of stakeholder focused program management.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Version 2, the version I originally studied really did not address stakeholders very much</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Some material was added in version 3 that began to address stakeholders, but it was oriented toward reporting information to stakeholders, not gathering information.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Managing stakeholder expectations was added in version 4.</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Now in version 5 and 6 of the PMBOK, there's a whole new chapter dealing with stakeholder engagement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problem that we face is that we now know that we should be engaging with stakeholders but there is very little material telling us how we should engage.  We are process oriented and we need a process to follow to achieve the desired results.</a:t>
            </a:r>
          </a:p>
          <a:p>
            <a:endParaRPr lang="en-US" dirty="0"/>
          </a:p>
        </p:txBody>
      </p:sp>
      <p:sp>
        <p:nvSpPr>
          <p:cNvPr id="4" name="Slide Number Placeholder 3"/>
          <p:cNvSpPr>
            <a:spLocks noGrp="1"/>
          </p:cNvSpPr>
          <p:nvPr>
            <p:ph type="sldNum" sz="quarter" idx="5"/>
          </p:nvPr>
        </p:nvSpPr>
        <p:spPr/>
        <p:txBody>
          <a:bodyPr/>
          <a:lstStyle/>
          <a:p>
            <a:fld id="{F10A7B69-F897-472A-A3ED-AE296CD43674}" type="slidenum">
              <a:rPr lang="en-US" smtClean="0"/>
              <a:t>6</a:t>
            </a:fld>
            <a:endParaRPr lang="en-US"/>
          </a:p>
        </p:txBody>
      </p:sp>
    </p:spTree>
    <p:extLst>
      <p:ext uri="{BB962C8B-B14F-4D97-AF65-F5344CB8AC3E}">
        <p14:creationId xmlns:p14="http://schemas.microsoft.com/office/powerpoint/2010/main" val="40921946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is further emphasized in the agile manifesto.</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Now our highest priority is to satisfy the customer through early continuous delivery of valuable software while welcoming change requirements.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 must not avoid change requests.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 should welcome scope creep.</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 should examine stakeholder dissatisfaction.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Change, scope creep and dissatisfaction are ways that stakeholders try to communicate their pain.  We must pursue them if we are to deliver solutions that truly resolve customer pain. </a:t>
            </a:r>
            <a:endParaRPr lang="en-US" dirty="0"/>
          </a:p>
        </p:txBody>
      </p:sp>
      <p:sp>
        <p:nvSpPr>
          <p:cNvPr id="4" name="Slide Number Placeholder 3"/>
          <p:cNvSpPr>
            <a:spLocks noGrp="1"/>
          </p:cNvSpPr>
          <p:nvPr>
            <p:ph type="sldNum" sz="quarter" idx="5"/>
          </p:nvPr>
        </p:nvSpPr>
        <p:spPr/>
        <p:txBody>
          <a:bodyPr/>
          <a:lstStyle/>
          <a:p>
            <a:fld id="{F10A7B69-F897-472A-A3ED-AE296CD43674}" type="slidenum">
              <a:rPr lang="en-US" smtClean="0"/>
              <a:t>7</a:t>
            </a:fld>
            <a:endParaRPr lang="en-US"/>
          </a:p>
        </p:txBody>
      </p:sp>
    </p:spTree>
    <p:extLst>
      <p:ext uri="{BB962C8B-B14F-4D97-AF65-F5344CB8AC3E}">
        <p14:creationId xmlns:p14="http://schemas.microsoft.com/office/powerpoint/2010/main" val="36370003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purpose driven value management view of program/project management requires a closer relationship with stakeholders than the ones we used to have in the triple constraint world of schedule, scope and budget.</a:t>
            </a:r>
          </a:p>
          <a:p>
            <a:r>
              <a:rPr lang="en-US" dirty="0"/>
              <a:t>What do we mean by baseline vs Centerline?  Baselines imply rigidity while centerlines infer guidance as we move down the road toward a solution.</a:t>
            </a:r>
          </a:p>
          <a:p>
            <a:r>
              <a:rPr lang="en-US" dirty="0"/>
              <a:t>How do you feel about Minimize Variation vs Identify Opportunities?</a:t>
            </a:r>
          </a:p>
          <a:p>
            <a:r>
              <a:rPr lang="en-US" dirty="0"/>
              <a:t>Haven’t we been taught constraint?  Build the plan, stick to the plan, deliver.  Is it strange to look for additional opportunities to help customers resolve their pain?</a:t>
            </a:r>
          </a:p>
          <a:p>
            <a:r>
              <a:rPr lang="en-US" dirty="0"/>
              <a:t>Oh yes, Satisfy Requirements vs Create Value?</a:t>
            </a:r>
          </a:p>
          <a:p>
            <a:r>
              <a:rPr lang="en-US" dirty="0"/>
              <a:t>What does that mean and how do you do it?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C0C36B-CECF-47B1-96B3-42F2E7BFC9E9}" type="slidenum">
              <a:rPr kumimoji="0" lang="en-US" sz="1300" b="0" i="0" u="none" strike="noStrike" kern="1200" cap="none" spc="0" normalizeH="0" baseline="0" noProof="0" smtClean="0">
                <a:ln>
                  <a:noFill/>
                </a:ln>
                <a:solidFill>
                  <a:prstClr val="black"/>
                </a:solidFill>
                <a:effectLst/>
                <a:uLnTx/>
                <a:uFillTx/>
                <a:latin typeface="Arial Narrow"/>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300" b="0" i="0" u="none" strike="noStrike" kern="1200" cap="none" spc="0" normalizeH="0" baseline="0" noProof="0" dirty="0">
              <a:ln>
                <a:noFill/>
              </a:ln>
              <a:solidFill>
                <a:prstClr val="black"/>
              </a:solidFill>
              <a:effectLst/>
              <a:uLnTx/>
              <a:uFillTx/>
              <a:latin typeface="Arial Narrow"/>
              <a:ea typeface="+mn-ea"/>
              <a:cs typeface="+mn-cs"/>
            </a:endParaRPr>
          </a:p>
        </p:txBody>
      </p:sp>
    </p:spTree>
    <p:extLst>
      <p:ext uri="{BB962C8B-B14F-4D97-AF65-F5344CB8AC3E}">
        <p14:creationId xmlns:p14="http://schemas.microsoft.com/office/powerpoint/2010/main" val="36989297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What we need to do is change this process of some semi waterfall where we get all the facts up front and put our heads down and carry out the work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to one that's more iterative doing requirements analysis design iteratively each time until we finally delivered the final project.  We need to constantly look for solutions that resolve stakeholder pain.</a:t>
            </a:r>
          </a:p>
          <a:p>
            <a:endParaRPr lang="en-US" dirty="0"/>
          </a:p>
        </p:txBody>
      </p:sp>
      <p:sp>
        <p:nvSpPr>
          <p:cNvPr id="4" name="Slide Number Placeholder 3"/>
          <p:cNvSpPr>
            <a:spLocks noGrp="1"/>
          </p:cNvSpPr>
          <p:nvPr>
            <p:ph type="sldNum" sz="quarter" idx="5"/>
          </p:nvPr>
        </p:nvSpPr>
        <p:spPr/>
        <p:txBody>
          <a:bodyPr/>
          <a:lstStyle/>
          <a:p>
            <a:fld id="{F10A7B69-F897-472A-A3ED-AE296CD43674}" type="slidenum">
              <a:rPr lang="en-US" smtClean="0"/>
              <a:t>9</a:t>
            </a:fld>
            <a:endParaRPr lang="en-US"/>
          </a:p>
        </p:txBody>
      </p:sp>
    </p:spTree>
    <p:extLst>
      <p:ext uri="{BB962C8B-B14F-4D97-AF65-F5344CB8AC3E}">
        <p14:creationId xmlns:p14="http://schemas.microsoft.com/office/powerpoint/2010/main" val="2612059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If a project is very predictive, you don't have much change in a project you can actually build using a waterfall or one or 2 release approach.</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When the frequency of delivery goes up or the degree of change becomes greater, you have to move to a full agile process where the customer is involved almost on a day-to-day basis to tell you what you're doing right and what you're doing wrong </a:t>
            </a:r>
          </a:p>
          <a:p>
            <a:endParaRPr lang="en-US" dirty="0"/>
          </a:p>
        </p:txBody>
      </p:sp>
      <p:sp>
        <p:nvSpPr>
          <p:cNvPr id="4" name="Slide Number Placeholder 3"/>
          <p:cNvSpPr>
            <a:spLocks noGrp="1"/>
          </p:cNvSpPr>
          <p:nvPr>
            <p:ph type="sldNum" sz="quarter" idx="5"/>
          </p:nvPr>
        </p:nvSpPr>
        <p:spPr/>
        <p:txBody>
          <a:bodyPr/>
          <a:lstStyle/>
          <a:p>
            <a:fld id="{F10A7B69-F897-472A-A3ED-AE296CD43674}" type="slidenum">
              <a:rPr lang="en-US" smtClean="0"/>
              <a:t>10</a:t>
            </a:fld>
            <a:endParaRPr lang="en-US"/>
          </a:p>
        </p:txBody>
      </p:sp>
    </p:spTree>
    <p:extLst>
      <p:ext uri="{BB962C8B-B14F-4D97-AF65-F5344CB8AC3E}">
        <p14:creationId xmlns:p14="http://schemas.microsoft.com/office/powerpoint/2010/main" val="32000972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Understanding the concept of Why is not new.</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Once we understand the “why” it becomes much easier to understand the what and the how.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It boils down to a simple concept, until we understand the why of a requirement we really do not understand the requirement.</a:t>
            </a:r>
          </a:p>
          <a:p>
            <a:endParaRPr lang="en-US" dirty="0"/>
          </a:p>
        </p:txBody>
      </p:sp>
      <p:sp>
        <p:nvSpPr>
          <p:cNvPr id="4" name="Slide Number Placeholder 3"/>
          <p:cNvSpPr>
            <a:spLocks noGrp="1"/>
          </p:cNvSpPr>
          <p:nvPr>
            <p:ph type="sldNum" sz="quarter" idx="5"/>
          </p:nvPr>
        </p:nvSpPr>
        <p:spPr/>
        <p:txBody>
          <a:bodyPr/>
          <a:lstStyle/>
          <a:p>
            <a:fld id="{F10A7B69-F897-472A-A3ED-AE296CD43674}" type="slidenum">
              <a:rPr lang="en-US" smtClean="0"/>
              <a:t>11</a:t>
            </a:fld>
            <a:endParaRPr lang="en-US"/>
          </a:p>
        </p:txBody>
      </p:sp>
    </p:spTree>
    <p:extLst>
      <p:ext uri="{BB962C8B-B14F-4D97-AF65-F5344CB8AC3E}">
        <p14:creationId xmlns:p14="http://schemas.microsoft.com/office/powerpoint/2010/main" val="28691940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each motivated by our underlying needs.</a:t>
            </a:r>
          </a:p>
          <a:p>
            <a:endParaRPr lang="en-US" dirty="0"/>
          </a:p>
          <a:p>
            <a:r>
              <a:rPr lang="en-US" dirty="0"/>
              <a:t>Let’s assume that the bottom three needs are fundamental and probably not related to our project management job motivation.</a:t>
            </a:r>
          </a:p>
          <a:p>
            <a:endParaRPr lang="en-US" dirty="0"/>
          </a:p>
          <a:p>
            <a:r>
              <a:rPr lang="en-US" dirty="0"/>
              <a:t>However, the top two are directly related.</a:t>
            </a:r>
          </a:p>
        </p:txBody>
      </p:sp>
      <p:sp>
        <p:nvSpPr>
          <p:cNvPr id="4" name="Slide Number Placeholder 3"/>
          <p:cNvSpPr>
            <a:spLocks noGrp="1"/>
          </p:cNvSpPr>
          <p:nvPr>
            <p:ph type="sldNum" sz="quarter" idx="5"/>
          </p:nvPr>
        </p:nvSpPr>
        <p:spPr/>
        <p:txBody>
          <a:bodyPr/>
          <a:lstStyle/>
          <a:p>
            <a:fld id="{F10A7B69-F897-472A-A3ED-AE296CD43674}" type="slidenum">
              <a:rPr lang="en-US" smtClean="0"/>
              <a:t>12</a:t>
            </a:fld>
            <a:endParaRPr lang="en-US"/>
          </a:p>
        </p:txBody>
      </p:sp>
    </p:spTree>
    <p:extLst>
      <p:ext uri="{BB962C8B-B14F-4D97-AF65-F5344CB8AC3E}">
        <p14:creationId xmlns:p14="http://schemas.microsoft.com/office/powerpoint/2010/main" val="31951998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each motivated by our need to be respected by others.  We want to feel a sense of achievement.</a:t>
            </a:r>
          </a:p>
          <a:p>
            <a:endParaRPr lang="en-US" dirty="0"/>
          </a:p>
          <a:p>
            <a:r>
              <a:rPr lang="en-US" dirty="0"/>
              <a:t>Once we have the feeling of self-esteem, we need to feel a sense of purpose.  We want our work valued by others.</a:t>
            </a:r>
          </a:p>
          <a:p>
            <a:endParaRPr lang="en-US" dirty="0"/>
          </a:p>
          <a:p>
            <a:r>
              <a:rPr lang="en-US" dirty="0"/>
              <a:t>We need to understand how we are motivated before attacking the issue of what motivates clients.</a:t>
            </a:r>
          </a:p>
          <a:p>
            <a:endParaRPr lang="en-US" dirty="0"/>
          </a:p>
          <a:p>
            <a:r>
              <a:rPr lang="en-US" dirty="0"/>
              <a:t>Click</a:t>
            </a:r>
          </a:p>
          <a:p>
            <a:endParaRPr lang="en-US" dirty="0"/>
          </a:p>
        </p:txBody>
      </p:sp>
      <p:sp>
        <p:nvSpPr>
          <p:cNvPr id="4" name="Slide Number Placeholder 3"/>
          <p:cNvSpPr>
            <a:spLocks noGrp="1"/>
          </p:cNvSpPr>
          <p:nvPr>
            <p:ph type="sldNum" sz="quarter" idx="5"/>
          </p:nvPr>
        </p:nvSpPr>
        <p:spPr/>
        <p:txBody>
          <a:bodyPr/>
          <a:lstStyle/>
          <a:p>
            <a:fld id="{F10A7B69-F897-472A-A3ED-AE296CD43674}" type="slidenum">
              <a:rPr lang="en-US" smtClean="0"/>
              <a:t>13</a:t>
            </a:fld>
            <a:endParaRPr lang="en-US"/>
          </a:p>
        </p:txBody>
      </p:sp>
    </p:spTree>
    <p:extLst>
      <p:ext uri="{BB962C8B-B14F-4D97-AF65-F5344CB8AC3E}">
        <p14:creationId xmlns:p14="http://schemas.microsoft.com/office/powerpoint/2010/main" val="12234380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4338" y="723900"/>
            <a:ext cx="6248400" cy="3514725"/>
          </a:xfrm>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What motivates clients?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First, they have to be dissatisfied with their current state.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Their status quo is just not working.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Second, they need to be able to visualize the desired future state.  That is part of our job as program and project managers we have to help them visualize the to be state where their dissatisfaction will no longer exist.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Third, you have to have the knowledge of how to get there.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With those three components, they will be properly motivated to work side by side with developers side by side with the engineers to come up with a usable solution.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They will only change (TC) if the pain that they are in, PTI is greater than the pain of making the change, PC.</a:t>
            </a:r>
          </a:p>
          <a:p>
            <a:pPr>
              <a:spcAft>
                <a:spcPts val="0"/>
              </a:spcAft>
            </a:pPr>
            <a:endParaRPr lang="en-US" dirty="0"/>
          </a:p>
        </p:txBody>
      </p:sp>
      <p:sp>
        <p:nvSpPr>
          <p:cNvPr id="4" name="Slide Number Placeholder 3"/>
          <p:cNvSpPr>
            <a:spLocks noGrp="1"/>
          </p:cNvSpPr>
          <p:nvPr>
            <p:ph type="sldNum" sz="quarter" idx="10"/>
          </p:nvPr>
        </p:nvSpPr>
        <p:spPr/>
        <p:txBody>
          <a:bodyPr/>
          <a:lstStyle/>
          <a:p>
            <a:pPr>
              <a:defRPr/>
            </a:pPr>
            <a:fld id="{93C0C36B-CECF-47B1-96B3-42F2E7BFC9E9}" type="slidenum">
              <a:rPr lang="en-US" smtClean="0"/>
              <a:pPr>
                <a:defRPr/>
              </a:pPr>
              <a:t>14</a:t>
            </a:fld>
            <a:endParaRPr lang="en-US" dirty="0"/>
          </a:p>
        </p:txBody>
      </p:sp>
    </p:spTree>
    <p:extLst>
      <p:ext uri="{BB962C8B-B14F-4D97-AF65-F5344CB8AC3E}">
        <p14:creationId xmlns:p14="http://schemas.microsoft.com/office/powerpoint/2010/main" val="9502169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about 1984, Professor Cano came up with this concept.</a:t>
            </a:r>
          </a:p>
          <a:p>
            <a:r>
              <a:rPr lang="en-US" sz="1200" kern="1200" dirty="0">
                <a:solidFill>
                  <a:schemeClr val="tx1"/>
                </a:solidFill>
                <a:effectLst/>
                <a:latin typeface="+mn-lt"/>
                <a:ea typeface="+mn-ea"/>
                <a:cs typeface="+mn-cs"/>
              </a:rPr>
              <a:t>He said that if you only do what the customer wants you simply deliver the stated requirements as they were written in your obligation, maybe is written in your project charter they'll consider you to be a vanilla developer, a vanilla project manager.</a:t>
            </a:r>
          </a:p>
          <a:p>
            <a:r>
              <a:rPr lang="en-US" sz="1200" kern="1200" dirty="0">
                <a:solidFill>
                  <a:schemeClr val="tx1"/>
                </a:solidFill>
                <a:effectLst/>
                <a:latin typeface="+mn-lt"/>
                <a:ea typeface="+mn-ea"/>
                <a:cs typeface="+mn-cs"/>
              </a:rPr>
              <a:t>You are doing what they are paying you to do, nothing more and more nothing less.</a:t>
            </a:r>
          </a:p>
          <a:p>
            <a:r>
              <a:rPr lang="en-US" sz="1200" kern="1200" dirty="0">
                <a:solidFill>
                  <a:schemeClr val="tx1"/>
                </a:solidFill>
                <a:effectLst/>
                <a:latin typeface="+mn-lt"/>
                <a:ea typeface="+mn-ea"/>
                <a:cs typeface="+mn-cs"/>
              </a:rPr>
              <a:t>Click</a:t>
            </a:r>
          </a:p>
          <a:p>
            <a:r>
              <a:rPr lang="en-US" sz="1200" kern="1200" dirty="0">
                <a:solidFill>
                  <a:schemeClr val="tx1"/>
                </a:solidFill>
                <a:effectLst/>
                <a:latin typeface="+mn-lt"/>
                <a:ea typeface="+mn-ea"/>
                <a:cs typeface="+mn-cs"/>
              </a:rPr>
              <a:t>If you are to  generate excitement you have to find problems the client did not even know they had and propose solutions.  This added value become delighters,  resulting a customer that is much happier with you and much happier with the resulting solution.</a:t>
            </a:r>
          </a:p>
          <a:p>
            <a:r>
              <a:rPr lang="en-US" sz="1200" kern="1200" dirty="0">
                <a:solidFill>
                  <a:schemeClr val="tx1"/>
                </a:solidFill>
                <a:effectLst/>
                <a:latin typeface="+mn-lt"/>
                <a:ea typeface="+mn-ea"/>
                <a:cs typeface="+mn-cs"/>
              </a:rPr>
              <a:t>As a side benefit customers will come back to you and ask for more over the coming years </a:t>
            </a:r>
          </a:p>
          <a:p>
            <a:r>
              <a:rPr lang="en-US" sz="1200" kern="1200" dirty="0">
                <a:solidFill>
                  <a:schemeClr val="tx1"/>
                </a:solidFill>
                <a:effectLst/>
                <a:latin typeface="+mn-lt"/>
                <a:ea typeface="+mn-ea"/>
                <a:cs typeface="+mn-cs"/>
              </a:rPr>
              <a:t>Click</a:t>
            </a:r>
          </a:p>
          <a:p>
            <a:r>
              <a:rPr lang="en-US" sz="1200" kern="1200" dirty="0">
                <a:solidFill>
                  <a:schemeClr val="tx1"/>
                </a:solidFill>
                <a:effectLst/>
                <a:latin typeface="+mn-lt"/>
                <a:ea typeface="+mn-ea"/>
                <a:cs typeface="+mn-cs"/>
              </a:rPr>
              <a:t>You will also find this in “the lean product playbook” by Dan Olsen</a:t>
            </a:r>
          </a:p>
          <a:p>
            <a:endParaRPr lang="en-US" dirty="0"/>
          </a:p>
        </p:txBody>
      </p:sp>
      <p:sp>
        <p:nvSpPr>
          <p:cNvPr id="4" name="Slide Number Placeholder 3"/>
          <p:cNvSpPr>
            <a:spLocks noGrp="1"/>
          </p:cNvSpPr>
          <p:nvPr>
            <p:ph type="sldNum" sz="quarter" idx="5"/>
          </p:nvPr>
        </p:nvSpPr>
        <p:spPr/>
        <p:txBody>
          <a:bodyPr/>
          <a:lstStyle/>
          <a:p>
            <a:fld id="{F10A7B69-F897-472A-A3ED-AE296CD43674}" type="slidenum">
              <a:rPr lang="en-US" smtClean="0"/>
              <a:t>15</a:t>
            </a:fld>
            <a:endParaRPr lang="en-US"/>
          </a:p>
        </p:txBody>
      </p:sp>
    </p:spTree>
    <p:extLst>
      <p:ext uri="{BB962C8B-B14F-4D97-AF65-F5344CB8AC3E}">
        <p14:creationId xmlns:p14="http://schemas.microsoft.com/office/powerpoint/2010/main" val="1203135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Price Waterhouse Cooper conducted a very interesting study.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They found that79% of business leaders believe that purpose is central to success but only 34% consider purpose in guiding their decision making.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As PMs do we fall into the share that characteristic.</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 hope not.</a:t>
            </a:r>
          </a:p>
          <a:p>
            <a:endParaRPr lang="en-US" dirty="0"/>
          </a:p>
        </p:txBody>
      </p:sp>
      <p:sp>
        <p:nvSpPr>
          <p:cNvPr id="4" name="Slide Number Placeholder 3"/>
          <p:cNvSpPr>
            <a:spLocks noGrp="1"/>
          </p:cNvSpPr>
          <p:nvPr>
            <p:ph type="sldNum" sz="quarter" idx="5"/>
          </p:nvPr>
        </p:nvSpPr>
        <p:spPr/>
        <p:txBody>
          <a:bodyPr/>
          <a:lstStyle/>
          <a:p>
            <a:fld id="{F10A7B69-F897-472A-A3ED-AE296CD43674}" type="slidenum">
              <a:rPr lang="en-US" smtClean="0"/>
              <a:t>16</a:t>
            </a:fld>
            <a:endParaRPr lang="en-US"/>
          </a:p>
        </p:txBody>
      </p:sp>
    </p:spTree>
    <p:extLst>
      <p:ext uri="{BB962C8B-B14F-4D97-AF65-F5344CB8AC3E}">
        <p14:creationId xmlns:p14="http://schemas.microsoft.com/office/powerpoint/2010/main" val="16198098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There's even a further value in being a purpose in the workplace.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employees are extremely happy when they can find meaning in day-to-day work.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They find that when they solve problems for somebody else, they see meaning in their day-to-day work.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Business leaders are more worried on the right side they're worried about reputation, distinction and differentiation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 have to come up with a happy medium </a:t>
            </a:r>
          </a:p>
          <a:p>
            <a:endParaRPr lang="en-US" dirty="0"/>
          </a:p>
        </p:txBody>
      </p:sp>
      <p:sp>
        <p:nvSpPr>
          <p:cNvPr id="4" name="Slide Number Placeholder 3"/>
          <p:cNvSpPr>
            <a:spLocks noGrp="1"/>
          </p:cNvSpPr>
          <p:nvPr>
            <p:ph type="sldNum" sz="quarter" idx="5"/>
          </p:nvPr>
        </p:nvSpPr>
        <p:spPr/>
        <p:txBody>
          <a:bodyPr/>
          <a:lstStyle/>
          <a:p>
            <a:fld id="{F10A7B69-F897-472A-A3ED-AE296CD43674}" type="slidenum">
              <a:rPr lang="en-US" smtClean="0"/>
              <a:t>17</a:t>
            </a:fld>
            <a:endParaRPr lang="en-US"/>
          </a:p>
        </p:txBody>
      </p:sp>
    </p:spTree>
    <p:extLst>
      <p:ext uri="{BB962C8B-B14F-4D97-AF65-F5344CB8AC3E}">
        <p14:creationId xmlns:p14="http://schemas.microsoft.com/office/powerpoint/2010/main" val="17347683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is another interesting observation made by PwC.</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Employees, the people that are doing the work gain more satisfaction from hearing that the clients that they're doing the work for benefited by the work.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Everybody likes to say This is why I've been doing this work, this is why I’ve put in those long hours.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is why I have been sweating and toiling.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 know that the people that I did this for are benefiting from my work and their appreciative.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is even more important that money. </a:t>
            </a:r>
            <a:endParaRPr lang="en-US" dirty="0"/>
          </a:p>
        </p:txBody>
      </p:sp>
      <p:sp>
        <p:nvSpPr>
          <p:cNvPr id="4" name="Slide Number Placeholder 3"/>
          <p:cNvSpPr>
            <a:spLocks noGrp="1"/>
          </p:cNvSpPr>
          <p:nvPr>
            <p:ph type="sldNum" sz="quarter" idx="5"/>
          </p:nvPr>
        </p:nvSpPr>
        <p:spPr/>
        <p:txBody>
          <a:bodyPr/>
          <a:lstStyle/>
          <a:p>
            <a:fld id="{F10A7B69-F897-472A-A3ED-AE296CD43674}" type="slidenum">
              <a:rPr lang="en-US" smtClean="0"/>
              <a:t>18</a:t>
            </a:fld>
            <a:endParaRPr lang="en-US"/>
          </a:p>
        </p:txBody>
      </p:sp>
    </p:spTree>
    <p:extLst>
      <p:ext uri="{BB962C8B-B14F-4D97-AF65-F5344CB8AC3E}">
        <p14:creationId xmlns:p14="http://schemas.microsoft.com/office/powerpoint/2010/main" val="11271644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4338" y="723900"/>
            <a:ext cx="6248400" cy="3514725"/>
          </a:xfrm>
        </p:spPr>
      </p:sp>
      <p:sp>
        <p:nvSpPr>
          <p:cNvPr id="3" name="Notes Placeholder 2"/>
          <p:cNvSpPr>
            <a:spLocks noGrp="1"/>
          </p:cNvSpPr>
          <p:nvPr>
            <p:ph type="body" idx="1"/>
          </p:nvPr>
        </p:nvSpPr>
        <p:spPr/>
        <p:txBody>
          <a:bodyPr>
            <a:normAutofit/>
          </a:bodyPr>
          <a:lstStyle/>
          <a:p>
            <a:r>
              <a:rPr lang="en-US" sz="1200" kern="1200" dirty="0">
                <a:solidFill>
                  <a:schemeClr val="tx1"/>
                </a:solidFill>
                <a:effectLst/>
                <a:latin typeface="+mn-lt"/>
                <a:ea typeface="+mn-ea"/>
                <a:cs typeface="+mn-cs"/>
              </a:rPr>
              <a:t>Why do project manager struggle with being purpose driven project managers?</a:t>
            </a:r>
          </a:p>
          <a:p>
            <a:r>
              <a:rPr lang="en-US" sz="1200" kern="1200" dirty="0">
                <a:solidFill>
                  <a:schemeClr val="tx1"/>
                </a:solidFill>
                <a:effectLst/>
                <a:latin typeface="+mn-lt"/>
                <a:ea typeface="+mn-ea"/>
                <a:cs typeface="+mn-cs"/>
              </a:rPr>
              <a:t>The main reason is that project managers have been taught to be short term, schedule focused.  They have a tendency to be process and goal oriented. They concentrate on doing things the right way.</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Let’s look at how the brain seems to work.</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general, the left brain is short term schedule focused.  Left brain thinkers follow the rules and follow the process to build a solution correctly </a:t>
            </a:r>
          </a:p>
          <a:p>
            <a:r>
              <a:rPr lang="en-US" sz="1200" kern="1200" dirty="0">
                <a:solidFill>
                  <a:schemeClr val="tx1"/>
                </a:solidFill>
                <a:effectLst/>
                <a:latin typeface="+mn-lt"/>
                <a:ea typeface="+mn-ea"/>
                <a:cs typeface="+mn-cs"/>
              </a:rPr>
              <a:t>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left brain wants to build the solution the right way.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right brain thinkers are more long-term thinkers.  They ask questions like, where is this customer going to be after I come up with solutions.  They are more business focused.</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They are focused on building the right solution</a:t>
            </a:r>
          </a:p>
          <a:p>
            <a:r>
              <a:rPr lang="en-US" sz="1200" kern="1200" dirty="0">
                <a:solidFill>
                  <a:schemeClr val="tx1"/>
                </a:solidFill>
                <a:effectLst/>
                <a:latin typeface="+mn-lt"/>
                <a:ea typeface="+mn-ea"/>
                <a:cs typeface="+mn-cs"/>
              </a:rPr>
              <a:t>Click</a:t>
            </a:r>
          </a:p>
        </p:txBody>
      </p:sp>
      <p:sp>
        <p:nvSpPr>
          <p:cNvPr id="4" name="Slide Number Placeholder 3"/>
          <p:cNvSpPr>
            <a:spLocks noGrp="1"/>
          </p:cNvSpPr>
          <p:nvPr>
            <p:ph type="sldNum" sz="quarter" idx="10"/>
          </p:nvPr>
        </p:nvSpPr>
        <p:spPr/>
        <p:txBody>
          <a:bodyPr/>
          <a:lstStyle/>
          <a:p>
            <a:fld id="{3485C8E4-E374-48AD-91AF-75658FFE6960}" type="slidenum">
              <a:rPr lang="en-US" smtClean="0">
                <a:solidFill>
                  <a:prstClr val="black"/>
                </a:solidFill>
              </a:rPr>
              <a:pPr/>
              <a:t>19</a:t>
            </a:fld>
            <a:endParaRPr lang="en-US" dirty="0">
              <a:solidFill>
                <a:prstClr val="black"/>
              </a:solidFill>
            </a:endParaRPr>
          </a:p>
        </p:txBody>
      </p:sp>
      <p:sp>
        <p:nvSpPr>
          <p:cNvPr id="5" name="Date Placeholder 4"/>
          <p:cNvSpPr>
            <a:spLocks noGrp="1"/>
          </p:cNvSpPr>
          <p:nvPr>
            <p:ph type="dt" idx="11"/>
          </p:nvPr>
        </p:nvSpPr>
        <p:spPr/>
        <p:txBody>
          <a:bodyPr/>
          <a:lstStyle/>
          <a:p>
            <a:fld id="{933F25BE-70BB-4C75-8489-49DB72C37F6A}" type="datetime1">
              <a:rPr lang="en-US" smtClean="0">
                <a:solidFill>
                  <a:prstClr val="black"/>
                </a:solidFill>
              </a:rPr>
              <a:pPr/>
              <a:t>5/7/2024</a:t>
            </a:fld>
            <a:endParaRPr lang="en-US" dirty="0">
              <a:solidFill>
                <a:prstClr val="black"/>
              </a:solidFill>
            </a:endParaRPr>
          </a:p>
        </p:txBody>
      </p:sp>
    </p:spTree>
    <p:extLst>
      <p:ext uri="{BB962C8B-B14F-4D97-AF65-F5344CB8AC3E}">
        <p14:creationId xmlns:p14="http://schemas.microsoft.com/office/powerpoint/2010/main" val="17368077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4338" y="723900"/>
            <a:ext cx="6248400" cy="3514725"/>
          </a:xfrm>
        </p:spPr>
      </p:sp>
      <p:sp>
        <p:nvSpPr>
          <p:cNvPr id="3" name="Notes Placeholder 2"/>
          <p:cNvSpPr>
            <a:spLocks noGrp="1"/>
          </p:cNvSpPr>
          <p:nvPr>
            <p:ph type="body" idx="1"/>
          </p:nvPr>
        </p:nvSpPr>
        <p:spPr/>
        <p:txBody>
          <a:bodyPr>
            <a:normAutofit/>
          </a:bodyPr>
          <a:lstStyle/>
          <a:p>
            <a:r>
              <a:rPr lang="en-US" sz="1200" kern="1200" dirty="0">
                <a:solidFill>
                  <a:schemeClr val="tx1"/>
                </a:solidFill>
                <a:effectLst/>
                <a:latin typeface="+mn-lt"/>
                <a:ea typeface="+mn-ea"/>
                <a:cs typeface="+mn-cs"/>
              </a:rPr>
              <a:t>When you are goal oriented you have a tendency to have a short-term point of view</a:t>
            </a:r>
          </a:p>
          <a:p>
            <a:r>
              <a:rPr lang="en-US" sz="1200" kern="1200" dirty="0">
                <a:solidFill>
                  <a:schemeClr val="tx1"/>
                </a:solidFill>
                <a:effectLst/>
                <a:latin typeface="+mn-lt"/>
                <a:ea typeface="+mn-ea"/>
                <a:cs typeface="+mn-cs"/>
              </a:rPr>
              <a:t>Click</a:t>
            </a:r>
          </a:p>
          <a:p>
            <a:r>
              <a:rPr lang="en-US" sz="1200" kern="1200" dirty="0">
                <a:solidFill>
                  <a:schemeClr val="tx1"/>
                </a:solidFill>
                <a:effectLst/>
                <a:latin typeface="+mn-lt"/>
                <a:ea typeface="+mn-ea"/>
                <a:cs typeface="+mn-cs"/>
              </a:rPr>
              <a:t>You are quantitative.</a:t>
            </a:r>
          </a:p>
          <a:p>
            <a:r>
              <a:rPr lang="en-US" sz="1200" kern="1200" dirty="0">
                <a:solidFill>
                  <a:schemeClr val="tx1"/>
                </a:solidFill>
                <a:effectLst/>
                <a:latin typeface="+mn-lt"/>
                <a:ea typeface="+mn-ea"/>
                <a:cs typeface="+mn-cs"/>
              </a:rPr>
              <a:t>You are internally focused</a:t>
            </a:r>
          </a:p>
          <a:p>
            <a:r>
              <a:rPr lang="en-US" sz="1200" kern="1200" dirty="0">
                <a:solidFill>
                  <a:schemeClr val="tx1"/>
                </a:solidFill>
                <a:effectLst/>
                <a:latin typeface="+mn-lt"/>
                <a:ea typeface="+mn-ea"/>
                <a:cs typeface="+mn-cs"/>
              </a:rPr>
              <a:t>You operate from a  position of scarcity </a:t>
            </a:r>
          </a:p>
          <a:p>
            <a:r>
              <a:rPr lang="en-US" sz="1200" kern="1200" dirty="0">
                <a:solidFill>
                  <a:schemeClr val="tx1"/>
                </a:solidFill>
                <a:effectLst/>
                <a:latin typeface="+mn-lt"/>
                <a:ea typeface="+mn-ea"/>
                <a:cs typeface="+mn-cs"/>
              </a:rPr>
              <a:t>Your are task oriented</a:t>
            </a:r>
          </a:p>
          <a:p>
            <a:r>
              <a:rPr lang="en-US" sz="1200" kern="1200" dirty="0">
                <a:solidFill>
                  <a:schemeClr val="tx1"/>
                </a:solidFill>
                <a:effectLst/>
                <a:latin typeface="+mn-lt"/>
                <a:ea typeface="+mn-ea"/>
                <a:cs typeface="+mn-cs"/>
              </a:rPr>
              <a:t>Your are short-term revenue focused</a:t>
            </a:r>
          </a:p>
          <a:p>
            <a:r>
              <a:rPr lang="en-US" sz="1200" kern="1200" dirty="0">
                <a:solidFill>
                  <a:schemeClr val="tx1"/>
                </a:solidFill>
                <a:effectLst/>
                <a:latin typeface="+mn-lt"/>
                <a:ea typeface="+mn-ea"/>
                <a:cs typeface="+mn-cs"/>
              </a:rPr>
              <a:t>What does it mean to be in a position of scarcity?</a:t>
            </a:r>
          </a:p>
          <a:p>
            <a:r>
              <a:rPr lang="en-US" sz="1200" kern="1200" dirty="0">
                <a:solidFill>
                  <a:schemeClr val="tx1"/>
                </a:solidFill>
                <a:effectLst/>
                <a:latin typeface="+mn-lt"/>
                <a:ea typeface="+mn-ea"/>
                <a:cs typeface="+mn-cs"/>
              </a:rPr>
              <a:t>Well you have a very finite set of options when your goal oriented the boundaries have been predefined for you in his hard to go outside of those you can exceed the budget you can't go forward and ask for changes in scope to match what the client really needs you can't take a little bit more time because the schedule going to have is so tight and so focused.</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Click</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left brain focuses on the short-term objectives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485C8E4-E374-48AD-91AF-75658FFE6960}" type="slidenum">
              <a:rPr kumimoji="0" lang="en-US" sz="1300" b="0" i="0" u="none" strike="noStrike" kern="1200" cap="none" spc="0" normalizeH="0" baseline="0" noProof="0" smtClean="0">
                <a:ln>
                  <a:noFill/>
                </a:ln>
                <a:solidFill>
                  <a:prstClr val="black"/>
                </a:solidFill>
                <a:effectLst/>
                <a:uLnTx/>
                <a:uFillTx/>
                <a:latin typeface="Arial Narrow"/>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300" b="0" i="0" u="none" strike="noStrike" kern="1200" cap="none" spc="0" normalizeH="0" baseline="0" noProof="0" dirty="0">
              <a:ln>
                <a:noFill/>
              </a:ln>
              <a:solidFill>
                <a:prstClr val="black"/>
              </a:solidFill>
              <a:effectLst/>
              <a:uLnTx/>
              <a:uFillTx/>
              <a:latin typeface="Arial Narrow"/>
              <a:ea typeface="+mn-ea"/>
              <a:cs typeface="+mn-cs"/>
            </a:endParaRPr>
          </a:p>
        </p:txBody>
      </p:sp>
      <p:sp>
        <p:nvSpPr>
          <p:cNvPr id="5" name="Date Placeholder 4"/>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C59090-676F-46D5-A2D9-733A96F5ACF7}" type="datetime1">
              <a:rPr kumimoji="0" lang="en-US" sz="1300" b="0" i="0" u="none" strike="noStrike" kern="1200" cap="none" spc="0" normalizeH="0" baseline="0" noProof="0" smtClean="0">
                <a:ln>
                  <a:noFill/>
                </a:ln>
                <a:solidFill>
                  <a:prstClr val="black"/>
                </a:solidFill>
                <a:effectLst/>
                <a:uLnTx/>
                <a:uFillTx/>
                <a:latin typeface="Arial Narrow"/>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5/7/2024</a:t>
            </a:fld>
            <a:endParaRPr kumimoji="0" lang="en-US" sz="1300" b="0" i="0" u="none" strike="noStrike" kern="1200" cap="none" spc="0" normalizeH="0" baseline="0" noProof="0" dirty="0">
              <a:ln>
                <a:noFill/>
              </a:ln>
              <a:solidFill>
                <a:prstClr val="black"/>
              </a:solidFill>
              <a:effectLst/>
              <a:uLnTx/>
              <a:uFillTx/>
              <a:latin typeface="Arial Narrow"/>
              <a:ea typeface="+mn-ea"/>
              <a:cs typeface="+mn-cs"/>
            </a:endParaRPr>
          </a:p>
        </p:txBody>
      </p:sp>
    </p:spTree>
    <p:extLst>
      <p:ext uri="{BB962C8B-B14F-4D97-AF65-F5344CB8AC3E}">
        <p14:creationId xmlns:p14="http://schemas.microsoft.com/office/powerpoint/2010/main" val="28443304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4338" y="723900"/>
            <a:ext cx="6248400" cy="3514725"/>
          </a:xfrm>
        </p:spPr>
      </p:sp>
      <p:sp>
        <p:nvSpPr>
          <p:cNvPr id="3" name="Notes Placeholder 2"/>
          <p:cNvSpPr>
            <a:spLocks noGrp="1"/>
          </p:cNvSpPr>
          <p:nvPr>
            <p:ph type="body" idx="1"/>
          </p:nvPr>
        </p:nvSpPr>
        <p:spPr/>
        <p:txBody>
          <a:bodyPr>
            <a:normAutofit/>
          </a:bodyPr>
          <a:lstStyle/>
          <a:p>
            <a:r>
              <a:rPr lang="en-US" sz="1200" kern="1200" dirty="0">
                <a:solidFill>
                  <a:schemeClr val="tx1"/>
                </a:solidFill>
                <a:effectLst/>
                <a:latin typeface="+mn-lt"/>
                <a:ea typeface="+mn-ea"/>
                <a:cs typeface="+mn-cs"/>
              </a:rPr>
              <a:t>Meanwhile the right brain is worried about the principles of doing the right thing for people. </a:t>
            </a:r>
          </a:p>
          <a:p>
            <a:r>
              <a:rPr lang="en-US" sz="1200" kern="1200" dirty="0">
                <a:solidFill>
                  <a:schemeClr val="tx1"/>
                </a:solidFill>
                <a:effectLst/>
                <a:latin typeface="+mn-lt"/>
                <a:ea typeface="+mn-ea"/>
                <a:cs typeface="+mn-cs"/>
              </a:rPr>
              <a:t>It is about having a mission of being recognized as a contributor to the clients benefit. </a:t>
            </a:r>
          </a:p>
          <a:p>
            <a:r>
              <a:rPr lang="en-US" sz="1200" kern="1200" dirty="0">
                <a:solidFill>
                  <a:schemeClr val="tx1"/>
                </a:solidFill>
                <a:effectLst/>
                <a:latin typeface="+mn-lt"/>
                <a:ea typeface="+mn-ea"/>
                <a:cs typeface="+mn-cs"/>
              </a:rPr>
              <a:t>Click</a:t>
            </a:r>
          </a:p>
          <a:p>
            <a:r>
              <a:rPr lang="en-US" sz="1200" kern="1200" dirty="0">
                <a:solidFill>
                  <a:schemeClr val="tx1"/>
                </a:solidFill>
                <a:effectLst/>
                <a:latin typeface="+mn-lt"/>
                <a:ea typeface="+mn-ea"/>
                <a:cs typeface="+mn-cs"/>
              </a:rPr>
              <a:t>It's really broken down into more qualitative nature it is more externally focused.</a:t>
            </a:r>
          </a:p>
          <a:p>
            <a:r>
              <a:rPr lang="en-US" sz="1200" kern="1200" dirty="0">
                <a:solidFill>
                  <a:schemeClr val="tx1"/>
                </a:solidFill>
                <a:effectLst/>
                <a:latin typeface="+mn-lt"/>
                <a:ea typeface="+mn-ea"/>
                <a:cs typeface="+mn-cs"/>
              </a:rPr>
              <a:t>You are not looking at yourself internally but looking at how you effect other people. </a:t>
            </a:r>
          </a:p>
          <a:p>
            <a:r>
              <a:rPr lang="en-US" sz="1200" kern="1200" dirty="0">
                <a:solidFill>
                  <a:schemeClr val="tx1"/>
                </a:solidFill>
                <a:effectLst/>
                <a:latin typeface="+mn-lt"/>
                <a:ea typeface="+mn-ea"/>
                <a:cs typeface="+mn-cs"/>
              </a:rPr>
              <a:t>You have a position of abundance as opposed to what I said before. </a:t>
            </a:r>
          </a:p>
          <a:p>
            <a:r>
              <a:rPr lang="en-US" sz="1200" kern="1200" dirty="0">
                <a:solidFill>
                  <a:schemeClr val="tx1"/>
                </a:solidFill>
                <a:effectLst/>
                <a:latin typeface="+mn-lt"/>
                <a:ea typeface="+mn-ea"/>
                <a:cs typeface="+mn-cs"/>
              </a:rPr>
              <a:t>If your world is open to welcoming change, you feel free to look for the problems and look for the difficulties that people are having.</a:t>
            </a:r>
          </a:p>
          <a:p>
            <a:r>
              <a:rPr lang="en-US" sz="1200" kern="1200" dirty="0">
                <a:solidFill>
                  <a:schemeClr val="tx1"/>
                </a:solidFill>
                <a:effectLst/>
                <a:latin typeface="+mn-lt"/>
                <a:ea typeface="+mn-ea"/>
                <a:cs typeface="+mn-cs"/>
              </a:rPr>
              <a:t>There is never a shortage of difficulties to identify.</a:t>
            </a:r>
          </a:p>
          <a:p>
            <a:r>
              <a:rPr lang="en-US" sz="1200" kern="1200" dirty="0">
                <a:solidFill>
                  <a:schemeClr val="tx1"/>
                </a:solidFill>
                <a:effectLst/>
                <a:latin typeface="+mn-lt"/>
                <a:ea typeface="+mn-ea"/>
                <a:cs typeface="+mn-cs"/>
              </a:rPr>
              <a:t>Yes, you must prioritize.  You must find ways to fund. You must address these new problems.</a:t>
            </a:r>
          </a:p>
          <a:p>
            <a:r>
              <a:rPr lang="en-US" sz="1200" kern="1200" dirty="0">
                <a:solidFill>
                  <a:schemeClr val="tx1"/>
                </a:solidFill>
                <a:effectLst/>
                <a:latin typeface="+mn-lt"/>
                <a:ea typeface="+mn-ea"/>
                <a:cs typeface="+mn-cs"/>
              </a:rPr>
              <a:t>Just remember you will never run out of problems to solve.</a:t>
            </a:r>
          </a:p>
          <a:p>
            <a:r>
              <a:rPr lang="en-US" sz="1200" kern="1200" dirty="0">
                <a:solidFill>
                  <a:schemeClr val="tx1"/>
                </a:solidFill>
                <a:effectLst/>
                <a:latin typeface="+mn-lt"/>
                <a:ea typeface="+mn-ea"/>
                <a:cs typeface="+mn-cs"/>
              </a:rPr>
              <a:t>Click</a:t>
            </a:r>
          </a:p>
          <a:p>
            <a:r>
              <a:rPr lang="en-US" sz="1200" kern="1200" dirty="0">
                <a:solidFill>
                  <a:schemeClr val="tx1"/>
                </a:solidFill>
                <a:effectLst/>
                <a:latin typeface="+mn-lt"/>
                <a:ea typeface="+mn-ea"/>
                <a:cs typeface="+mn-cs"/>
              </a:rPr>
              <a:t>You want this customer to appreciate what we've done and want us to do more for them in the future.</a:t>
            </a:r>
          </a:p>
          <a:p>
            <a:r>
              <a:rPr lang="en-US" sz="1200" kern="1200" dirty="0">
                <a:solidFill>
                  <a:schemeClr val="tx1"/>
                </a:solidFill>
                <a:effectLst/>
                <a:latin typeface="+mn-lt"/>
                <a:ea typeface="+mn-ea"/>
                <a:cs typeface="+mn-cs"/>
              </a:rPr>
              <a:t>Alleviating pain builds trust. We want to build trust that's the secret of dealing with people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485C8E4-E374-48AD-91AF-75658FFE6960}" type="slidenum">
              <a:rPr kumimoji="0" lang="en-US" sz="1300" b="0" i="0" u="none" strike="noStrike" kern="1200" cap="none" spc="0" normalizeH="0" baseline="0" noProof="0" smtClean="0">
                <a:ln>
                  <a:noFill/>
                </a:ln>
                <a:solidFill>
                  <a:prstClr val="black"/>
                </a:solidFill>
                <a:effectLst/>
                <a:uLnTx/>
                <a:uFillTx/>
                <a:latin typeface="Arial Narrow"/>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300" b="0" i="0" u="none" strike="noStrike" kern="1200" cap="none" spc="0" normalizeH="0" baseline="0" noProof="0" dirty="0">
              <a:ln>
                <a:noFill/>
              </a:ln>
              <a:solidFill>
                <a:prstClr val="black"/>
              </a:solidFill>
              <a:effectLst/>
              <a:uLnTx/>
              <a:uFillTx/>
              <a:latin typeface="Arial Narrow"/>
              <a:ea typeface="+mn-ea"/>
              <a:cs typeface="+mn-cs"/>
            </a:endParaRPr>
          </a:p>
        </p:txBody>
      </p:sp>
      <p:sp>
        <p:nvSpPr>
          <p:cNvPr id="5" name="Date Placeholder 4"/>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2B796-6FA8-4F85-AE9C-4FE4CB890927}" type="datetime1">
              <a:rPr kumimoji="0" lang="en-US" sz="1300" b="0" i="0" u="none" strike="noStrike" kern="1200" cap="none" spc="0" normalizeH="0" baseline="0" noProof="0" smtClean="0">
                <a:ln>
                  <a:noFill/>
                </a:ln>
                <a:solidFill>
                  <a:prstClr val="black"/>
                </a:solidFill>
                <a:effectLst/>
                <a:uLnTx/>
                <a:uFillTx/>
                <a:latin typeface="Arial Narrow"/>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5/7/2024</a:t>
            </a:fld>
            <a:endParaRPr kumimoji="0" lang="en-US" sz="1300" b="0" i="0" u="none" strike="noStrike" kern="1200" cap="none" spc="0" normalizeH="0" baseline="0" noProof="0" dirty="0">
              <a:ln>
                <a:noFill/>
              </a:ln>
              <a:solidFill>
                <a:prstClr val="black"/>
              </a:solidFill>
              <a:effectLst/>
              <a:uLnTx/>
              <a:uFillTx/>
              <a:latin typeface="Arial Narrow"/>
              <a:ea typeface="+mn-ea"/>
              <a:cs typeface="+mn-cs"/>
            </a:endParaRPr>
          </a:p>
        </p:txBody>
      </p:sp>
    </p:spTree>
    <p:extLst>
      <p:ext uri="{BB962C8B-B14F-4D97-AF65-F5344CB8AC3E}">
        <p14:creationId xmlns:p14="http://schemas.microsoft.com/office/powerpoint/2010/main" val="15115766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You need to understand the leadership necessary to be effective.</a:t>
            </a:r>
          </a:p>
          <a:p>
            <a:r>
              <a:rPr lang="en-US" sz="1200" kern="1200" dirty="0">
                <a:solidFill>
                  <a:schemeClr val="tx1"/>
                </a:solidFill>
                <a:effectLst/>
                <a:latin typeface="+mn-lt"/>
                <a:ea typeface="+mn-ea"/>
                <a:cs typeface="+mn-cs"/>
              </a:rPr>
              <a:t>you need to understand yourself</a:t>
            </a:r>
          </a:p>
          <a:p>
            <a:r>
              <a:rPr lang="en-US" sz="1200" kern="1200" dirty="0">
                <a:solidFill>
                  <a:schemeClr val="tx1"/>
                </a:solidFill>
                <a:effectLst/>
                <a:latin typeface="+mn-lt"/>
                <a:ea typeface="+mn-ea"/>
                <a:cs typeface="+mn-cs"/>
              </a:rPr>
              <a:t>Your need to understand your true value to the client </a:t>
            </a:r>
          </a:p>
          <a:p>
            <a:r>
              <a:rPr lang="en-US" sz="1200" kern="1200" dirty="0">
                <a:solidFill>
                  <a:schemeClr val="tx1"/>
                </a:solidFill>
                <a:effectLst/>
                <a:latin typeface="+mn-lt"/>
                <a:ea typeface="+mn-ea"/>
                <a:cs typeface="+mn-cs"/>
              </a:rPr>
              <a:t>What is your character?</a:t>
            </a:r>
          </a:p>
          <a:p>
            <a:r>
              <a:rPr lang="en-US" sz="1200" kern="1200" dirty="0">
                <a:solidFill>
                  <a:schemeClr val="tx1"/>
                </a:solidFill>
                <a:effectLst/>
                <a:latin typeface="+mn-lt"/>
                <a:ea typeface="+mn-ea"/>
                <a:cs typeface="+mn-cs"/>
              </a:rPr>
              <a:t>Are you interested in only the money that's going to come to you at the end of the week.</a:t>
            </a:r>
          </a:p>
          <a:p>
            <a:r>
              <a:rPr lang="en-US" sz="1200" kern="1200" dirty="0">
                <a:solidFill>
                  <a:schemeClr val="tx1"/>
                </a:solidFill>
                <a:effectLst/>
                <a:latin typeface="+mn-lt"/>
                <a:ea typeface="+mn-ea"/>
                <a:cs typeface="+mn-cs"/>
              </a:rPr>
              <a:t>I was working with students at a training session and started to compare the sleazy salesman approach as opposed to the modern salesman or the modern program manager that reached back into their character their foundation and does the right thing by their clients </a:t>
            </a:r>
          </a:p>
          <a:p>
            <a:endParaRPr lang="en-US" dirty="0"/>
          </a:p>
        </p:txBody>
      </p:sp>
      <p:sp>
        <p:nvSpPr>
          <p:cNvPr id="4" name="Slide Number Placeholder 3"/>
          <p:cNvSpPr>
            <a:spLocks noGrp="1"/>
          </p:cNvSpPr>
          <p:nvPr>
            <p:ph type="sldNum" sz="quarter" idx="5"/>
          </p:nvPr>
        </p:nvSpPr>
        <p:spPr/>
        <p:txBody>
          <a:bodyPr/>
          <a:lstStyle/>
          <a:p>
            <a:fld id="{F10A7B69-F897-472A-A3ED-AE296CD43674}" type="slidenum">
              <a:rPr lang="en-US" smtClean="0"/>
              <a:t>22</a:t>
            </a:fld>
            <a:endParaRPr lang="en-US"/>
          </a:p>
        </p:txBody>
      </p:sp>
    </p:spTree>
    <p:extLst>
      <p:ext uri="{BB962C8B-B14F-4D97-AF65-F5344CB8AC3E}">
        <p14:creationId xmlns:p14="http://schemas.microsoft.com/office/powerpoint/2010/main" val="17501369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Character is built up by the principles of values that you learn from your family.  Your ethics that you’ve established for yourself and for your company define your mission and purpose of what you're trying to do in life.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They define your role and responsibility to your clients.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Your principles and values and ethics should anchor your day-to-day activities.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If they do, you will be a much more effective project manager </a:t>
            </a:r>
          </a:p>
          <a:p>
            <a:endParaRPr lang="en-US" dirty="0"/>
          </a:p>
        </p:txBody>
      </p:sp>
      <p:sp>
        <p:nvSpPr>
          <p:cNvPr id="4" name="Slide Number Placeholder 3"/>
          <p:cNvSpPr>
            <a:spLocks noGrp="1"/>
          </p:cNvSpPr>
          <p:nvPr>
            <p:ph type="sldNum" sz="quarter" idx="5"/>
          </p:nvPr>
        </p:nvSpPr>
        <p:spPr/>
        <p:txBody>
          <a:bodyPr/>
          <a:lstStyle/>
          <a:p>
            <a:fld id="{F10A7B69-F897-472A-A3ED-AE296CD43674}" type="slidenum">
              <a:rPr lang="en-US" smtClean="0"/>
              <a:t>23</a:t>
            </a:fld>
            <a:endParaRPr lang="en-US"/>
          </a:p>
        </p:txBody>
      </p:sp>
    </p:spTree>
    <p:extLst>
      <p:ext uri="{BB962C8B-B14F-4D97-AF65-F5344CB8AC3E}">
        <p14:creationId xmlns:p14="http://schemas.microsoft.com/office/powerpoint/2010/main" val="5110052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What are the characteristics of Purpose?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It is long term external thinking </a:t>
            </a:r>
          </a:p>
          <a:p>
            <a:r>
              <a:rPr lang="en-US" sz="1200" kern="1200" dirty="0">
                <a:solidFill>
                  <a:schemeClr val="tx1"/>
                </a:solidFill>
                <a:effectLst/>
                <a:latin typeface="+mn-lt"/>
                <a:ea typeface="+mn-ea"/>
                <a:cs typeface="+mn-cs"/>
              </a:rPr>
              <a:t>It is selfless</a:t>
            </a:r>
          </a:p>
          <a:p>
            <a:r>
              <a:rPr lang="en-US" sz="1200" kern="1200" dirty="0">
                <a:solidFill>
                  <a:schemeClr val="tx1"/>
                </a:solidFill>
                <a:effectLst/>
                <a:latin typeface="+mn-lt"/>
                <a:ea typeface="+mn-ea"/>
                <a:cs typeface="+mn-cs"/>
              </a:rPr>
              <a:t>It is qualitative and subjective </a:t>
            </a:r>
          </a:p>
          <a:p>
            <a:r>
              <a:rPr lang="en-US" sz="1200" kern="1200" dirty="0">
                <a:solidFill>
                  <a:schemeClr val="tx1"/>
                </a:solidFill>
                <a:effectLst/>
                <a:latin typeface="+mn-lt"/>
                <a:ea typeface="+mn-ea"/>
                <a:cs typeface="+mn-cs"/>
              </a:rPr>
              <a:t>It is what we do to serve others </a:t>
            </a:r>
          </a:p>
          <a:p>
            <a:r>
              <a:rPr lang="en-US" sz="1200" kern="1200" dirty="0">
                <a:solidFill>
                  <a:schemeClr val="tx1"/>
                </a:solidFill>
                <a:effectLst/>
                <a:latin typeface="+mn-lt"/>
                <a:ea typeface="+mn-ea"/>
                <a:cs typeface="+mn-cs"/>
              </a:rPr>
              <a:t>Click</a:t>
            </a:r>
          </a:p>
          <a:p>
            <a:r>
              <a:rPr lang="en-US" sz="1200" kern="1200" dirty="0">
                <a:solidFill>
                  <a:schemeClr val="tx1"/>
                </a:solidFill>
                <a:effectLst/>
                <a:latin typeface="+mn-lt"/>
                <a:ea typeface="+mn-ea"/>
                <a:cs typeface="+mn-cs"/>
              </a:rPr>
              <a:t>it's why we go to work every day </a:t>
            </a:r>
          </a:p>
          <a:p>
            <a:endParaRPr lang="en-US" dirty="0"/>
          </a:p>
        </p:txBody>
      </p:sp>
      <p:sp>
        <p:nvSpPr>
          <p:cNvPr id="4" name="Slide Number Placeholder 3"/>
          <p:cNvSpPr>
            <a:spLocks noGrp="1"/>
          </p:cNvSpPr>
          <p:nvPr>
            <p:ph type="sldNum" sz="quarter" idx="10"/>
          </p:nvPr>
        </p:nvSpPr>
        <p:spPr/>
        <p:txBody>
          <a:bodyPr/>
          <a:lstStyle/>
          <a:p>
            <a:pPr>
              <a:defRPr/>
            </a:pPr>
            <a:fld id="{93C0C36B-CECF-47B1-96B3-42F2E7BFC9E9}" type="slidenum">
              <a:rPr lang="en-US" smtClean="0"/>
              <a:pPr>
                <a:defRPr/>
              </a:pPr>
              <a:t>24</a:t>
            </a:fld>
            <a:endParaRPr lang="en-US" dirty="0"/>
          </a:p>
        </p:txBody>
      </p:sp>
    </p:spTree>
    <p:extLst>
      <p:ext uri="{BB962C8B-B14F-4D97-AF65-F5344CB8AC3E}">
        <p14:creationId xmlns:p14="http://schemas.microsoft.com/office/powerpoint/2010/main" val="8852036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Does that sound like the Pre version 5 of the PMBOK?</a:t>
            </a:r>
          </a:p>
          <a:p>
            <a:r>
              <a:rPr lang="en-US" sz="1200" kern="1200" dirty="0">
                <a:solidFill>
                  <a:schemeClr val="tx1"/>
                </a:solidFill>
                <a:effectLst/>
                <a:latin typeface="+mn-lt"/>
                <a:ea typeface="+mn-ea"/>
                <a:cs typeface="+mn-cs"/>
              </a:rPr>
              <a:t>What are goals?  </a:t>
            </a:r>
          </a:p>
          <a:p>
            <a:r>
              <a:rPr lang="en-US" sz="1200" kern="1200" dirty="0">
                <a:solidFill>
                  <a:schemeClr val="tx1"/>
                </a:solidFill>
                <a:effectLst/>
                <a:latin typeface="+mn-lt"/>
                <a:ea typeface="+mn-ea"/>
                <a:cs typeface="+mn-cs"/>
              </a:rPr>
              <a:t>They are  specific measurable attainable realistic and timely.</a:t>
            </a:r>
          </a:p>
          <a:p>
            <a:r>
              <a:rPr lang="en-US" sz="1200" kern="1200" dirty="0">
                <a:solidFill>
                  <a:schemeClr val="tx1"/>
                </a:solidFill>
                <a:effectLst/>
                <a:latin typeface="+mn-lt"/>
                <a:ea typeface="+mn-ea"/>
                <a:cs typeface="+mn-cs"/>
              </a:rPr>
              <a:t>They are metric driven. what is my CPCI? </a:t>
            </a:r>
          </a:p>
          <a:p>
            <a:r>
              <a:rPr lang="en-US" sz="1200" kern="1200" dirty="0">
                <a:solidFill>
                  <a:schemeClr val="tx1"/>
                </a:solidFill>
                <a:effectLst/>
                <a:latin typeface="+mn-lt"/>
                <a:ea typeface="+mn-ea"/>
                <a:cs typeface="+mn-cs"/>
              </a:rPr>
              <a:t>How am I doing against schedule? </a:t>
            </a:r>
          </a:p>
          <a:p>
            <a:r>
              <a:rPr lang="en-US" sz="1200" kern="1200" dirty="0">
                <a:solidFill>
                  <a:schemeClr val="tx1"/>
                </a:solidFill>
                <a:effectLst/>
                <a:latin typeface="+mn-lt"/>
                <a:ea typeface="+mn-ea"/>
                <a:cs typeface="+mn-cs"/>
              </a:rPr>
              <a:t>How can I know that I've done it on time and met the check points.  </a:t>
            </a:r>
          </a:p>
          <a:p>
            <a:r>
              <a:rPr lang="en-US" sz="1200" kern="1200" dirty="0">
                <a:solidFill>
                  <a:schemeClr val="tx1"/>
                </a:solidFill>
                <a:effectLst/>
                <a:latin typeface="+mn-lt"/>
                <a:ea typeface="+mn-ea"/>
                <a:cs typeface="+mn-cs"/>
              </a:rPr>
              <a:t>Have I delivered what I have been contracted to deliver?</a:t>
            </a:r>
          </a:p>
          <a:p>
            <a:r>
              <a:rPr lang="en-US" sz="1200" kern="1200" dirty="0">
                <a:solidFill>
                  <a:schemeClr val="tx1"/>
                </a:solidFill>
                <a:effectLst/>
                <a:latin typeface="+mn-lt"/>
                <a:ea typeface="+mn-ea"/>
                <a:cs typeface="+mn-cs"/>
              </a:rPr>
              <a:t>Have I met the marks on my plan</a:t>
            </a:r>
          </a:p>
          <a:p>
            <a:r>
              <a:rPr lang="en-US" sz="1200" kern="1200" dirty="0">
                <a:solidFill>
                  <a:schemeClr val="tx1"/>
                </a:solidFill>
                <a:effectLst/>
                <a:latin typeface="+mn-lt"/>
                <a:ea typeface="+mn-ea"/>
                <a:cs typeface="+mn-cs"/>
              </a:rPr>
              <a:t>Have I delivered what I am supposed to deliver in spite of whether or not the client is achieving their desired results </a:t>
            </a:r>
          </a:p>
          <a:p>
            <a:r>
              <a:rPr lang="en-US" sz="1200" kern="1200" dirty="0">
                <a:solidFill>
                  <a:schemeClr val="tx1"/>
                </a:solidFill>
                <a:effectLst/>
                <a:latin typeface="+mn-lt"/>
                <a:ea typeface="+mn-ea"/>
                <a:cs typeface="+mn-cs"/>
              </a:rPr>
              <a:t>Click</a:t>
            </a:r>
          </a:p>
          <a:p>
            <a:r>
              <a:rPr lang="en-US" sz="1200" kern="1200" dirty="0">
                <a:solidFill>
                  <a:schemeClr val="tx1"/>
                </a:solidFill>
                <a:effectLst/>
                <a:latin typeface="+mn-lt"/>
                <a:ea typeface="+mn-ea"/>
                <a:cs typeface="+mn-cs"/>
              </a:rPr>
              <a:t>The left brain is Metric Driven</a:t>
            </a:r>
          </a:p>
          <a:p>
            <a:endParaRPr lang="en-US" dirty="0"/>
          </a:p>
        </p:txBody>
      </p:sp>
      <p:sp>
        <p:nvSpPr>
          <p:cNvPr id="4" name="Slide Number Placeholder 3"/>
          <p:cNvSpPr>
            <a:spLocks noGrp="1"/>
          </p:cNvSpPr>
          <p:nvPr>
            <p:ph type="sldNum" sz="quarter" idx="5"/>
          </p:nvPr>
        </p:nvSpPr>
        <p:spPr/>
        <p:txBody>
          <a:bodyPr/>
          <a:lstStyle/>
          <a:p>
            <a:fld id="{F10A7B69-F897-472A-A3ED-AE296CD43674}" type="slidenum">
              <a:rPr lang="en-US" smtClean="0"/>
              <a:t>25</a:t>
            </a:fld>
            <a:endParaRPr lang="en-US"/>
          </a:p>
        </p:txBody>
      </p:sp>
    </p:spTree>
    <p:extLst>
      <p:ext uri="{BB962C8B-B14F-4D97-AF65-F5344CB8AC3E}">
        <p14:creationId xmlns:p14="http://schemas.microsoft.com/office/powerpoint/2010/main" val="21735101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Know your purpose, </a:t>
            </a: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Know your goals</a:t>
            </a: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Own both and communicate them with your stakeholders and management.</a:t>
            </a: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This is a balancing act.</a:t>
            </a: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Your stakeholders are a big part of the act</a:t>
            </a:r>
          </a:p>
          <a:p>
            <a:endParaRPr lang="en-US" dirty="0"/>
          </a:p>
        </p:txBody>
      </p:sp>
      <p:sp>
        <p:nvSpPr>
          <p:cNvPr id="4" name="Slide Number Placeholder 3"/>
          <p:cNvSpPr>
            <a:spLocks noGrp="1"/>
          </p:cNvSpPr>
          <p:nvPr>
            <p:ph type="sldNum" sz="quarter" idx="10"/>
          </p:nvPr>
        </p:nvSpPr>
        <p:spPr/>
        <p:txBody>
          <a:bodyPr/>
          <a:lstStyle/>
          <a:p>
            <a:pPr>
              <a:defRPr/>
            </a:pPr>
            <a:fld id="{93C0C36B-CECF-47B1-96B3-42F2E7BFC9E9}" type="slidenum">
              <a:rPr lang="en-US" smtClean="0"/>
              <a:pPr>
                <a:defRPr/>
              </a:pPr>
              <a:t>26</a:t>
            </a:fld>
            <a:endParaRPr lang="en-US" dirty="0"/>
          </a:p>
        </p:txBody>
      </p:sp>
    </p:spTree>
    <p:extLst>
      <p:ext uri="{BB962C8B-B14F-4D97-AF65-F5344CB8AC3E}">
        <p14:creationId xmlns:p14="http://schemas.microsoft.com/office/powerpoint/2010/main" val="219158347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One thing you should walk away with is “write this down and remember each day” always keep your purpose ahead of your goals always look at it from the customer's point of view or from the client's point of view or the department's point of view. </a:t>
            </a:r>
          </a:p>
          <a:p>
            <a:r>
              <a:rPr lang="en-US" sz="1200" kern="1200" dirty="0">
                <a:solidFill>
                  <a:schemeClr val="tx1"/>
                </a:solidFill>
                <a:effectLst/>
                <a:latin typeface="+mn-lt"/>
                <a:ea typeface="+mn-ea"/>
                <a:cs typeface="+mn-cs"/>
              </a:rPr>
              <a:t>Back in 1936 a fellow named Dale Carnegie made a very interesting comment in his book “how to win friends and influence people” that I hold as a basic principle to  this day: Always look at everything from the other person's point of view that will keep you out of trouble.  If you do that and you stay purpose driven, all your goals will be met.</a:t>
            </a:r>
          </a:p>
          <a:p>
            <a:endParaRPr lang="en-US" dirty="0"/>
          </a:p>
        </p:txBody>
      </p:sp>
      <p:sp>
        <p:nvSpPr>
          <p:cNvPr id="4" name="Slide Number Placeholder 3"/>
          <p:cNvSpPr>
            <a:spLocks noGrp="1"/>
          </p:cNvSpPr>
          <p:nvPr>
            <p:ph type="sldNum" sz="quarter" idx="10"/>
          </p:nvPr>
        </p:nvSpPr>
        <p:spPr/>
        <p:txBody>
          <a:bodyPr/>
          <a:lstStyle/>
          <a:p>
            <a:pPr>
              <a:defRPr/>
            </a:pPr>
            <a:fld id="{93C0C36B-CECF-47B1-96B3-42F2E7BFC9E9}" type="slidenum">
              <a:rPr lang="en-US" smtClean="0"/>
              <a:pPr>
                <a:defRPr/>
              </a:pPr>
              <a:t>27</a:t>
            </a:fld>
            <a:endParaRPr lang="en-US" dirty="0"/>
          </a:p>
        </p:txBody>
      </p:sp>
    </p:spTree>
    <p:extLst>
      <p:ext uri="{BB962C8B-B14F-4D97-AF65-F5344CB8AC3E}">
        <p14:creationId xmlns:p14="http://schemas.microsoft.com/office/powerpoint/2010/main" val="333633616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Being purpose driven is not an Initiative; it is a way of doing business </a:t>
            </a:r>
          </a:p>
          <a:p>
            <a:r>
              <a:rPr lang="en-US" sz="1200" kern="1200" dirty="0">
                <a:solidFill>
                  <a:schemeClr val="tx1"/>
                </a:solidFill>
                <a:effectLst/>
                <a:latin typeface="+mn-lt"/>
                <a:ea typeface="+mn-ea"/>
                <a:cs typeface="+mn-cs"/>
              </a:rPr>
              <a:t>Work to change your thought process. </a:t>
            </a:r>
          </a:p>
          <a:p>
            <a:r>
              <a:rPr lang="en-US" sz="1200" kern="1200" dirty="0">
                <a:solidFill>
                  <a:schemeClr val="tx1"/>
                </a:solidFill>
                <a:effectLst/>
                <a:latin typeface="+mn-lt"/>
                <a:ea typeface="+mn-ea"/>
                <a:cs typeface="+mn-cs"/>
              </a:rPr>
              <a:t>Understand what you are trying to ensure client success.  I you do that, you will be successful, and your clients will be successful.</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They will see you as a partner.  They will see you as the person that they can depend on to do the right thing.</a:t>
            </a:r>
          </a:p>
          <a:p>
            <a:r>
              <a:rPr lang="en-US" sz="1200" kern="1200" dirty="0">
                <a:solidFill>
                  <a:schemeClr val="tx1"/>
                </a:solidFill>
                <a:effectLst/>
                <a:latin typeface="+mn-lt"/>
                <a:ea typeface="+mn-ea"/>
                <a:cs typeface="+mn-cs"/>
              </a:rPr>
              <a:t>They will see you as the person that they turn to when they are faced with new problems.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Clients never run out of problems.</a:t>
            </a:r>
          </a:p>
          <a:p>
            <a:endParaRPr lang="en-US" dirty="0"/>
          </a:p>
        </p:txBody>
      </p:sp>
      <p:sp>
        <p:nvSpPr>
          <p:cNvPr id="4" name="Slide Number Placeholder 3"/>
          <p:cNvSpPr>
            <a:spLocks noGrp="1"/>
          </p:cNvSpPr>
          <p:nvPr>
            <p:ph type="sldNum" sz="quarter" idx="5"/>
          </p:nvPr>
        </p:nvSpPr>
        <p:spPr/>
        <p:txBody>
          <a:bodyPr/>
          <a:lstStyle/>
          <a:p>
            <a:fld id="{F10A7B69-F897-472A-A3ED-AE296CD43674}" type="slidenum">
              <a:rPr lang="en-US" smtClean="0"/>
              <a:t>28</a:t>
            </a:fld>
            <a:endParaRPr lang="en-US"/>
          </a:p>
        </p:txBody>
      </p:sp>
    </p:spTree>
    <p:extLst>
      <p:ext uri="{BB962C8B-B14F-4D97-AF65-F5344CB8AC3E}">
        <p14:creationId xmlns:p14="http://schemas.microsoft.com/office/powerpoint/2010/main" val="67440132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Here are some of the books that I referenced in developing some of the concepts that I have shared with you over the last 30 minutes. </a:t>
            </a:r>
          </a:p>
          <a:p>
            <a:r>
              <a:rPr lang="en-US" sz="1200" kern="1200" dirty="0">
                <a:solidFill>
                  <a:schemeClr val="tx1"/>
                </a:solidFill>
                <a:effectLst/>
                <a:latin typeface="+mn-lt"/>
                <a:ea typeface="+mn-ea"/>
                <a:cs typeface="+mn-cs"/>
              </a:rPr>
              <a:t>There are many more excellent references. </a:t>
            </a:r>
          </a:p>
          <a:p>
            <a:r>
              <a:rPr lang="en-US" sz="1200" kern="1200" dirty="0">
                <a:solidFill>
                  <a:schemeClr val="tx1"/>
                </a:solidFill>
                <a:effectLst/>
                <a:latin typeface="+mn-lt"/>
                <a:ea typeface="+mn-ea"/>
                <a:cs typeface="+mn-cs"/>
              </a:rPr>
              <a:t>Please feel free to reach out to me. Get in touch if you have any specific problem or need additional information.  I will be more than happy to share lessons that I have learned over the past 50 years.</a:t>
            </a:r>
          </a:p>
          <a:p>
            <a:endParaRPr lang="en-US" sz="1200" kern="1200" dirty="0">
              <a:solidFill>
                <a:schemeClr val="tx1"/>
              </a:solidFill>
              <a:effectLst/>
              <a:latin typeface="+mn-lt"/>
              <a:ea typeface="+mn-ea"/>
              <a:cs typeface="+mn-cs"/>
            </a:endParaRPr>
          </a:p>
          <a:p>
            <a:r>
              <a:rPr lang="en-US" dirty="0"/>
              <a:t>You can find some of those lessons and a larger reference list in my published text:</a:t>
            </a:r>
          </a:p>
          <a:p>
            <a:r>
              <a:rPr lang="en-US" dirty="0"/>
              <a:t>“Manage Projects with Purpose”, on Amazon</a:t>
            </a:r>
          </a:p>
        </p:txBody>
      </p:sp>
      <p:sp>
        <p:nvSpPr>
          <p:cNvPr id="4" name="Slide Number Placeholder 3"/>
          <p:cNvSpPr>
            <a:spLocks noGrp="1"/>
          </p:cNvSpPr>
          <p:nvPr>
            <p:ph type="sldNum" sz="quarter" idx="5"/>
          </p:nvPr>
        </p:nvSpPr>
        <p:spPr/>
        <p:txBody>
          <a:bodyPr/>
          <a:lstStyle/>
          <a:p>
            <a:fld id="{F10A7B69-F897-472A-A3ED-AE296CD43674}" type="slidenum">
              <a:rPr lang="en-US" smtClean="0"/>
              <a:t>29</a:t>
            </a:fld>
            <a:endParaRPr lang="en-US"/>
          </a:p>
        </p:txBody>
      </p:sp>
    </p:spTree>
    <p:extLst>
      <p:ext uri="{BB962C8B-B14F-4D97-AF65-F5344CB8AC3E}">
        <p14:creationId xmlns:p14="http://schemas.microsoft.com/office/powerpoint/2010/main" val="32332111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3.xml"/><Relationship Id="rId1" Type="http://schemas.openxmlformats.org/officeDocument/2006/relationships/audio" Target="../media/audio1.bin"/><Relationship Id="rId5" Type="http://schemas.openxmlformats.org/officeDocument/2006/relationships/audio" Target="../media/audio1.bin"/><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audio" Target="../media/audio1.bin"/><Relationship Id="rId2" Type="http://schemas.openxmlformats.org/officeDocument/2006/relationships/slideMaster" Target="../slideMasters/slideMaster3.xml"/><Relationship Id="rId1" Type="http://schemas.openxmlformats.org/officeDocument/2006/relationships/audio" Target="../media/audio1.bin"/></Relationships>
</file>

<file path=ppt/slideLayouts/_rels/slideLayout7.xml.rels><?xml version="1.0" encoding="UTF-8" standalone="yes"?>
<Relationships xmlns="http://schemas.openxmlformats.org/package/2006/relationships"><Relationship Id="rId3" Type="http://schemas.openxmlformats.org/officeDocument/2006/relationships/audio" Target="../media/audio1.bin"/><Relationship Id="rId2" Type="http://schemas.openxmlformats.org/officeDocument/2006/relationships/slideMaster" Target="../slideMasters/slideMaster3.xml"/><Relationship Id="rId1" Type="http://schemas.openxmlformats.org/officeDocument/2006/relationships/audio" Target="../media/audio1.bin"/></Relationships>
</file>

<file path=ppt/slideLayouts/_rels/slideLayout8.xml.rels><?xml version="1.0" encoding="UTF-8" standalone="yes"?>
<Relationships xmlns="http://schemas.openxmlformats.org/package/2006/relationships"><Relationship Id="rId3" Type="http://schemas.openxmlformats.org/officeDocument/2006/relationships/audio" Target="../media/audio1.bin"/><Relationship Id="rId2" Type="http://schemas.openxmlformats.org/officeDocument/2006/relationships/slideMaster" Target="../slideMasters/slideMaster3.xml"/><Relationship Id="rId1" Type="http://schemas.openxmlformats.org/officeDocument/2006/relationships/audio" Target="../media/audio1.bin"/></Relationships>
</file>

<file path=ppt/slideLayouts/_rels/slideLayout9.xml.rels><?xml version="1.0" encoding="UTF-8" standalone="yes"?>
<Relationships xmlns="http://schemas.openxmlformats.org/package/2006/relationships"><Relationship Id="rId3" Type="http://schemas.openxmlformats.org/officeDocument/2006/relationships/audio" Target="../media/audio1.bin"/><Relationship Id="rId2" Type="http://schemas.openxmlformats.org/officeDocument/2006/relationships/slideMaster" Target="../slideMasters/slideMaster3.xml"/><Relationship Id="rId1" Type="http://schemas.openxmlformats.org/officeDocument/2006/relationships/audio" Target="../media/audio1.bin"/></Relationships>
</file>

<file path=ppt/slideLayouts/_rels/slideLayout10.xml.rels><?xml version="1.0" encoding="UTF-8" standalone="yes"?>
<Relationships xmlns="http://schemas.openxmlformats.org/package/2006/relationships"><Relationship Id="rId3" Type="http://schemas.openxmlformats.org/officeDocument/2006/relationships/audio" Target="../media/audio1.bin"/><Relationship Id="rId2" Type="http://schemas.openxmlformats.org/officeDocument/2006/relationships/slideMaster" Target="../slideMasters/slideMaster3.xml"/><Relationship Id="rId1" Type="http://schemas.openxmlformats.org/officeDocument/2006/relationships/audio" Target="../media/audio1.bin"/></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3.xml"/><Relationship Id="rId1" Type="http://schemas.openxmlformats.org/officeDocument/2006/relationships/audio" Target="../media/audio1.bin"/><Relationship Id="rId5" Type="http://schemas.openxmlformats.org/officeDocument/2006/relationships/audio" Target="../media/audio1.bin"/><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3" Type="http://schemas.openxmlformats.org/officeDocument/2006/relationships/audio" Target="../media/audio1.bin"/><Relationship Id="rId2" Type="http://schemas.openxmlformats.org/officeDocument/2006/relationships/slideMaster" Target="../slideMasters/slideMaster3.xml"/><Relationship Id="rId1" Type="http://schemas.openxmlformats.org/officeDocument/2006/relationships/audio" Target="../media/audio1.bin"/></Relationships>
</file>

<file path=ppt/slideLayouts/_rels/slideLayout13.xml.rels><?xml version="1.0" encoding="UTF-8" standalone="yes"?>
<Relationships xmlns="http://schemas.openxmlformats.org/package/2006/relationships"><Relationship Id="rId3" Type="http://schemas.openxmlformats.org/officeDocument/2006/relationships/audio" Target="../media/audio1.bin"/><Relationship Id="rId2" Type="http://schemas.openxmlformats.org/officeDocument/2006/relationships/slideMaster" Target="../slideMasters/slideMaster3.xml"/><Relationship Id="rId1" Type="http://schemas.openxmlformats.org/officeDocument/2006/relationships/audio" Target="../media/audio1.bin"/></Relationships>
</file>

<file path=ppt/slideLayouts/_rels/slideLayout14.xml.rels><?xml version="1.0" encoding="UTF-8" standalone="yes"?>
<Relationships xmlns="http://schemas.openxmlformats.org/package/2006/relationships"><Relationship Id="rId3" Type="http://schemas.openxmlformats.org/officeDocument/2006/relationships/audio" Target="../media/audio1.bin"/><Relationship Id="rId2" Type="http://schemas.openxmlformats.org/officeDocument/2006/relationships/slideMaster" Target="../slideMasters/slideMaster3.xml"/><Relationship Id="rId1" Type="http://schemas.openxmlformats.org/officeDocument/2006/relationships/audio" Target="../media/audio1.bin"/></Relationships>
</file>

<file path=ppt/slideLayouts/_rels/slideLayout15.xml.rels><?xml version="1.0" encoding="UTF-8" standalone="yes"?>
<Relationships xmlns="http://schemas.openxmlformats.org/package/2006/relationships"><Relationship Id="rId3" Type="http://schemas.openxmlformats.org/officeDocument/2006/relationships/audio" Target="../media/audio1.bin"/><Relationship Id="rId2" Type="http://schemas.openxmlformats.org/officeDocument/2006/relationships/slideMaster" Target="../slideMasters/slideMaster3.xml"/><Relationship Id="rId1" Type="http://schemas.openxmlformats.org/officeDocument/2006/relationships/audio" Target="../media/audio1.bin"/></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3.xml"/><Relationship Id="rId1" Type="http://schemas.openxmlformats.org/officeDocument/2006/relationships/audio" Target="../media/audio1.bin"/><Relationship Id="rId5" Type="http://schemas.openxmlformats.org/officeDocument/2006/relationships/audio" Target="../media/audio1.bin"/></Relationships>
</file>

<file path=ppt/slideLayouts/_rels/slideLayout17.xml.rels><?xml version="1.0" encoding="UTF-8" standalone="yes"?>
<Relationships xmlns="http://schemas.openxmlformats.org/package/2006/relationships"><Relationship Id="rId3" Type="http://schemas.openxmlformats.org/officeDocument/2006/relationships/audio" Target="../media/audio1.bin"/><Relationship Id="rId2" Type="http://schemas.openxmlformats.org/officeDocument/2006/relationships/slideMaster" Target="../slideMasters/slideMaster3.xml"/><Relationship Id="rId1" Type="http://schemas.openxmlformats.org/officeDocument/2006/relationships/audio" Target="../media/audio1.bin"/></Relationships>
</file>

<file path=ppt/slideLayouts/_rels/slideLayout18.xml.rels><?xml version="1.0" encoding="UTF-8" standalone="yes"?>
<Relationships xmlns="http://schemas.openxmlformats.org/package/2006/relationships"><Relationship Id="rId3" Type="http://schemas.openxmlformats.org/officeDocument/2006/relationships/audio" Target="../media/audio1.bin"/><Relationship Id="rId2" Type="http://schemas.openxmlformats.org/officeDocument/2006/relationships/slideMaster" Target="../slideMasters/slideMaster3.xml"/><Relationship Id="rId1" Type="http://schemas.openxmlformats.org/officeDocument/2006/relationships/audio" Target="../media/audio1.bin"/></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3.xml"/><Relationship Id="rId1" Type="http://schemas.openxmlformats.org/officeDocument/2006/relationships/audio" Target="../media/audio1.bin"/><Relationship Id="rId5" Type="http://schemas.openxmlformats.org/officeDocument/2006/relationships/audio" Target="../media/audio1.bin"/><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Slide Number Placeholder 1"/>
          <p:cNvSpPr>
            <a:spLocks noGrp="1"/>
          </p:cNvSpPr>
          <p:nvPr>
            <p:ph type="sldNum" sz="quarter" idx="4"/>
          </p:nvPr>
        </p:nvSpPr>
        <p:spPr>
          <a:xfrm>
            <a:off x="5410775" y="6488258"/>
            <a:ext cx="13793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fld id="{C34FAA5E-7FB0-4E59-8CF2-002F1F791363}" type="slidenum">
              <a:rPr lang="en-US" smtClean="0">
                <a:solidFill>
                  <a:srgbClr val="FFFFFF">
                    <a:tint val="75000"/>
                  </a:srgbClr>
                </a:solidFill>
                <a:latin typeface="Arial" pitchFamily="34" charset="0"/>
              </a:rPr>
              <a:pPr fontAlgn="base">
                <a:spcBef>
                  <a:spcPct val="0"/>
                </a:spcBef>
                <a:spcAft>
                  <a:spcPct val="0"/>
                </a:spcAft>
              </a:pPr>
              <a:t>‹#›</a:t>
            </a:fld>
            <a:endParaRPr lang="en-US">
              <a:solidFill>
                <a:srgbClr val="FFFFFF">
                  <a:tint val="75000"/>
                </a:srgbClr>
              </a:solidFill>
              <a:latin typeface="Arial" pitchFamily="34" charset="0"/>
            </a:endParaRPr>
          </a:p>
        </p:txBody>
      </p:sp>
    </p:spTree>
    <p:extLst>
      <p:ext uri="{BB962C8B-B14F-4D97-AF65-F5344CB8AC3E}">
        <p14:creationId xmlns:p14="http://schemas.microsoft.com/office/powerpoint/2010/main" val="14527633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2BAB5-A558-428A-A10A-C7B9ADDADD89}"/>
              </a:ext>
            </a:extLst>
          </p:cNvPr>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A28998-C9C8-4EFD-AB1E-F87D90B06858}"/>
              </a:ext>
            </a:extLst>
          </p:cNvPr>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A8A8784B-A06B-44CB-A238-2C0C16AD3675}"/>
              </a:ext>
            </a:extLst>
          </p:cNvPr>
          <p:cNvSpPr>
            <a:spLocks noGrp="1"/>
          </p:cNvSpPr>
          <p:nvPr>
            <p:ph sz="half" idx="2"/>
          </p:nvPr>
        </p:nvSpPr>
        <p:spPr>
          <a:xfrm>
            <a:off x="839789" y="2505075"/>
            <a:ext cx="5157787"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27853B7E-BD56-4363-B67A-2F00B70D4129}"/>
              </a:ext>
            </a:extLst>
          </p:cNvPr>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1DD385FC-8FC1-475F-AD39-EFCDA1C16476}"/>
              </a:ext>
            </a:extLst>
          </p:cNvPr>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1882A6B-21CC-4D75-87AC-E22FC24B4B6B}"/>
              </a:ext>
            </a:extLst>
          </p:cNvPr>
          <p:cNvSpPr>
            <a:spLocks noGrp="1"/>
          </p:cNvSpPr>
          <p:nvPr>
            <p:ph type="dt" sz="half" idx="10"/>
          </p:nvPr>
        </p:nvSpPr>
        <p:spPr/>
        <p:txBody>
          <a:bodyPr/>
          <a:lstStyle/>
          <a:p>
            <a:fld id="{078DCE88-DD45-4636-A6DD-F3DE12ECD509}" type="datetimeFigureOut">
              <a:rPr lang="en-US" smtClean="0"/>
              <a:t>5/7/2024</a:t>
            </a:fld>
            <a:endParaRPr lang="en-US"/>
          </a:p>
        </p:txBody>
      </p:sp>
      <p:sp>
        <p:nvSpPr>
          <p:cNvPr id="8" name="Footer Placeholder 7">
            <a:extLst>
              <a:ext uri="{FF2B5EF4-FFF2-40B4-BE49-F238E27FC236}">
                <a16:creationId xmlns:a16="http://schemas.microsoft.com/office/drawing/2014/main" id="{B79F4927-04AB-4D05-8421-E4EA0D2855B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0D61886-F2CF-40F6-87CF-4D8D8D367F4C}"/>
              </a:ext>
            </a:extLst>
          </p:cNvPr>
          <p:cNvSpPr>
            <a:spLocks noGrp="1"/>
          </p:cNvSpPr>
          <p:nvPr>
            <p:ph type="sldNum" sz="quarter" idx="12"/>
          </p:nvPr>
        </p:nvSpPr>
        <p:spPr/>
        <p:txBody>
          <a:bodyPr/>
          <a:lstStyle/>
          <a:p>
            <a:fld id="{D0CE6387-F3EB-4918-970E-01B35251355F}" type="slidenum">
              <a:rPr lang="en-US" smtClean="0"/>
              <a:t>‹#›</a:t>
            </a:fld>
            <a:endParaRPr lang="en-US"/>
          </a:p>
        </p:txBody>
      </p:sp>
    </p:spTree>
    <p:extLst>
      <p:ext uri="{BB962C8B-B14F-4D97-AF65-F5344CB8AC3E}">
        <p14:creationId xmlns:p14="http://schemas.microsoft.com/office/powerpoint/2010/main" val="16894282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6" name="Rectangle 15"/>
          <p:cNvSpPr/>
          <p:nvPr/>
        </p:nvSpPr>
        <p:spPr bwMode="auto">
          <a:xfrm>
            <a:off x="0" y="5118100"/>
            <a:ext cx="12192000" cy="673100"/>
          </a:xfrm>
          <a:prstGeom prst="rect">
            <a:avLst/>
          </a:prstGeom>
          <a:gradFill flip="none" rotWithShape="1">
            <a:gsLst>
              <a:gs pos="0">
                <a:schemeClr val="bg2"/>
              </a:gs>
              <a:gs pos="100000">
                <a:schemeClr val="bg1">
                  <a:alpha val="0"/>
                </a:schemeClr>
              </a:gs>
            </a:gsLst>
            <a:lin ang="16200000" scaled="0"/>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1" charset="-128"/>
            </a:endParaRPr>
          </a:p>
        </p:txBody>
      </p:sp>
      <p:sp>
        <p:nvSpPr>
          <p:cNvPr id="9" name="Rectangle 8"/>
          <p:cNvSpPr/>
          <p:nvPr/>
        </p:nvSpPr>
        <p:spPr bwMode="auto">
          <a:xfrm>
            <a:off x="0" y="5537200"/>
            <a:ext cx="12192000" cy="1320800"/>
          </a:xfrm>
          <a:prstGeom prst="rect">
            <a:avLst/>
          </a:prstGeom>
          <a:solidFill>
            <a:schemeClr val="accent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1" charset="-128"/>
            </a:endParaRPr>
          </a:p>
        </p:txBody>
      </p:sp>
      <p:sp>
        <p:nvSpPr>
          <p:cNvPr id="4" name="Rectangle 4"/>
          <p:cNvSpPr>
            <a:spLocks noChangeArrowheads="1"/>
          </p:cNvSpPr>
          <p:nvPr/>
        </p:nvSpPr>
        <p:spPr bwMode="gray">
          <a:xfrm>
            <a:off x="2667001" y="6210300"/>
            <a:ext cx="5469481" cy="584200"/>
          </a:xfrm>
          <a:prstGeom prst="rect">
            <a:avLst/>
          </a:prstGeom>
          <a:noFill/>
          <a:ln w="9525">
            <a:noFill/>
            <a:miter lim="800000"/>
            <a:headEnd/>
            <a:tailEnd/>
          </a:ln>
        </p:spPr>
        <p:txBody>
          <a:bodyPr lIns="0" tIns="0" rIns="0" bIns="0" anchor="ctr"/>
          <a:lstStyle/>
          <a:p>
            <a:pPr algn="r" defTabSz="801688"/>
            <a:r>
              <a:rPr lang="da-DK" sz="1800">
                <a:solidFill>
                  <a:srgbClr val="1C3672"/>
                </a:solidFill>
                <a:latin typeface="Arial Narrow" pitchFamily="34" charset="0"/>
              </a:rPr>
              <a:t>Empowering Leaders in Business Development </a:t>
            </a:r>
          </a:p>
          <a:p>
            <a:pPr defTabSz="801688"/>
            <a:endParaRPr lang="en-US" sz="1800" dirty="0">
              <a:solidFill>
                <a:srgbClr val="1D3672"/>
              </a:solidFill>
              <a:latin typeface="Arial Narrow" pitchFamily="34" charset="0"/>
            </a:endParaRPr>
          </a:p>
        </p:txBody>
      </p:sp>
      <p:sp>
        <p:nvSpPr>
          <p:cNvPr id="5" name="Rectangle 5"/>
          <p:cNvSpPr txBox="1">
            <a:spLocks noChangeArrowheads="1"/>
          </p:cNvSpPr>
          <p:nvPr/>
        </p:nvSpPr>
        <p:spPr bwMode="gray">
          <a:xfrm>
            <a:off x="2336799" y="5719839"/>
            <a:ext cx="5933367" cy="600075"/>
          </a:xfrm>
          <a:prstGeom prst="rect">
            <a:avLst/>
          </a:prstGeom>
          <a:noFill/>
          <a:ln w="9525">
            <a:noFill/>
            <a:miter lim="800000"/>
            <a:headEnd/>
            <a:tailEnd/>
          </a:ln>
        </p:spPr>
        <p:txBody>
          <a:bodyPr lIns="0" rIns="0" anchor="ctr"/>
          <a:lstStyle/>
          <a:p>
            <a:pPr algn="r" eaLnBrk="0" hangingPunct="0">
              <a:lnSpc>
                <a:spcPct val="95000"/>
              </a:lnSpc>
            </a:pPr>
            <a:r>
              <a:rPr lang="en-US" sz="2600" b="1" dirty="0">
                <a:solidFill>
                  <a:srgbClr val="1C3672"/>
                </a:solidFill>
                <a:latin typeface="+mj-lt"/>
                <a:cs typeface="Arial" charset="0"/>
              </a:rPr>
              <a:t>Mastering Business Development</a:t>
            </a:r>
            <a:r>
              <a:rPr lang="en-US" sz="1600" spc="10" baseline="68000" dirty="0">
                <a:solidFill>
                  <a:srgbClr val="1C3672"/>
                </a:solidFill>
                <a:latin typeface="Arial"/>
                <a:cs typeface="Arial"/>
              </a:rPr>
              <a:t>®</a:t>
            </a:r>
          </a:p>
        </p:txBody>
      </p:sp>
      <p:cxnSp>
        <p:nvCxnSpPr>
          <p:cNvPr id="15" name="Straight Connector 14"/>
          <p:cNvCxnSpPr/>
          <p:nvPr/>
        </p:nvCxnSpPr>
        <p:spPr bwMode="auto">
          <a:xfrm>
            <a:off x="0" y="5537200"/>
            <a:ext cx="12192000" cy="1588"/>
          </a:xfrm>
          <a:prstGeom prst="line">
            <a:avLst/>
          </a:prstGeom>
          <a:solidFill>
            <a:schemeClr val="accent1"/>
          </a:solidFill>
          <a:ln w="38100" cap="flat" cmpd="sng" algn="ctr">
            <a:solidFill>
              <a:schemeClr val="tx1"/>
            </a:solidFill>
            <a:prstDash val="solid"/>
            <a:round/>
            <a:headEnd type="none" w="med" len="med"/>
            <a:tailEnd type="none" w="med" len="med"/>
          </a:ln>
          <a:effectLst/>
        </p:spPr>
      </p:cxnSp>
      <p:pic>
        <p:nvPicPr>
          <p:cNvPr id="11" name="Picture 10" descr="MBDi logo.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468663" y="5809427"/>
            <a:ext cx="1141005" cy="648524"/>
          </a:xfrm>
          <a:prstGeom prst="rect">
            <a:avLst/>
          </a:prstGeom>
        </p:spPr>
      </p:pic>
      <p:sp>
        <p:nvSpPr>
          <p:cNvPr id="13" name="Rectangle 12"/>
          <p:cNvSpPr/>
          <p:nvPr userDrawn="1"/>
        </p:nvSpPr>
        <p:spPr bwMode="auto">
          <a:xfrm>
            <a:off x="0" y="5118100"/>
            <a:ext cx="12192000" cy="673100"/>
          </a:xfrm>
          <a:prstGeom prst="rect">
            <a:avLst/>
          </a:prstGeom>
          <a:gradFill flip="none" rotWithShape="1">
            <a:gsLst>
              <a:gs pos="0">
                <a:schemeClr val="bg2"/>
              </a:gs>
              <a:gs pos="100000">
                <a:schemeClr val="bg1">
                  <a:alpha val="0"/>
                </a:schemeClr>
              </a:gs>
            </a:gsLst>
            <a:lin ang="16200000" scaled="0"/>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Narrow"/>
              <a:ea typeface="ＭＳ Ｐゴシック" pitchFamily="1" charset="-128"/>
            </a:endParaRPr>
          </a:p>
        </p:txBody>
      </p:sp>
      <p:sp>
        <p:nvSpPr>
          <p:cNvPr id="14" name="Rectangle 13"/>
          <p:cNvSpPr/>
          <p:nvPr userDrawn="1"/>
        </p:nvSpPr>
        <p:spPr bwMode="auto">
          <a:xfrm>
            <a:off x="0" y="5537200"/>
            <a:ext cx="12192000" cy="1320800"/>
          </a:xfrm>
          <a:prstGeom prst="rect">
            <a:avLst/>
          </a:prstGeom>
          <a:solidFill>
            <a:schemeClr val="accent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Narrow"/>
              <a:ea typeface="ＭＳ Ｐゴシック" pitchFamily="1" charset="-128"/>
            </a:endParaRPr>
          </a:p>
        </p:txBody>
      </p:sp>
      <p:cxnSp>
        <p:nvCxnSpPr>
          <p:cNvPr id="17" name="Straight Connector 16"/>
          <p:cNvCxnSpPr/>
          <p:nvPr userDrawn="1"/>
        </p:nvCxnSpPr>
        <p:spPr bwMode="auto">
          <a:xfrm>
            <a:off x="0" y="5537200"/>
            <a:ext cx="12192000" cy="1588"/>
          </a:xfrm>
          <a:prstGeom prst="line">
            <a:avLst/>
          </a:prstGeom>
          <a:solidFill>
            <a:schemeClr val="accent1"/>
          </a:solidFill>
          <a:ln w="38100" cap="flat" cmpd="sng" algn="ctr">
            <a:solidFill>
              <a:schemeClr val="tx1"/>
            </a:solidFill>
            <a:prstDash val="solid"/>
            <a:round/>
            <a:headEnd type="none" w="med" len="med"/>
            <a:tailEnd type="none" w="med" len="med"/>
          </a:ln>
          <a:effectLst/>
        </p:spPr>
      </p:cxnSp>
      <p:sp>
        <p:nvSpPr>
          <p:cNvPr id="19" name="Rectangle 5"/>
          <p:cNvSpPr txBox="1">
            <a:spLocks noChangeArrowheads="1"/>
          </p:cNvSpPr>
          <p:nvPr userDrawn="1"/>
        </p:nvSpPr>
        <p:spPr bwMode="gray">
          <a:xfrm>
            <a:off x="3350616" y="5687444"/>
            <a:ext cx="6813625" cy="600075"/>
          </a:xfrm>
          <a:prstGeom prst="rect">
            <a:avLst/>
          </a:prstGeom>
          <a:noFill/>
          <a:ln w="9525">
            <a:noFill/>
            <a:miter lim="800000"/>
            <a:headEnd/>
            <a:tailEnd/>
          </a:ln>
        </p:spPr>
        <p:txBody>
          <a:bodyPr lIns="0" rIns="0" anchor="ctr"/>
          <a:lstStyle/>
          <a:p>
            <a:pPr algn="r" eaLnBrk="0" hangingPunct="0">
              <a:lnSpc>
                <a:spcPct val="95000"/>
              </a:lnSpc>
            </a:pPr>
            <a:endParaRPr lang="en-US" sz="1600" spc="10" baseline="68000" dirty="0">
              <a:solidFill>
                <a:srgbClr val="1C3672"/>
              </a:solidFill>
              <a:latin typeface="Arial Narrow"/>
              <a:cs typeface="Arial Narrow"/>
            </a:endParaRPr>
          </a:p>
        </p:txBody>
      </p:sp>
      <p:sp>
        <p:nvSpPr>
          <p:cNvPr id="23" name="Slide Number Placeholder 1"/>
          <p:cNvSpPr>
            <a:spLocks noGrp="1"/>
          </p:cNvSpPr>
          <p:nvPr>
            <p:ph type="sldNum" sz="quarter" idx="4"/>
          </p:nvPr>
        </p:nvSpPr>
        <p:spPr>
          <a:xfrm>
            <a:off x="5410775" y="6488258"/>
            <a:ext cx="13793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C34FAA5E-7FB0-4E59-8CF2-002F1F791363}" type="slidenum">
              <a:rPr lang="en-US" smtClean="0"/>
              <a:pPr/>
              <a:t>‹#›</a:t>
            </a:fld>
            <a:endParaRPr lang="en-US"/>
          </a:p>
        </p:txBody>
      </p:sp>
      <p:pic>
        <p:nvPicPr>
          <p:cNvPr id="26" name="Picture 25">
            <a:extLst>
              <a:ext uri="{FF2B5EF4-FFF2-40B4-BE49-F238E27FC236}">
                <a16:creationId xmlns:a16="http://schemas.microsoft.com/office/drawing/2014/main" id="{6E1893F8-1D3E-D92E-4D0C-DEF5A3482D43}"/>
              </a:ext>
            </a:extLst>
          </p:cNvPr>
          <p:cNvPicPr>
            <a:picLocks noChangeAspect="1"/>
          </p:cNvPicPr>
          <p:nvPr userDrawn="1"/>
        </p:nvPicPr>
        <p:blipFill>
          <a:blip r:embed="rId3"/>
          <a:stretch>
            <a:fillRect/>
          </a:stretch>
        </p:blipFill>
        <p:spPr>
          <a:xfrm>
            <a:off x="10803483" y="5840630"/>
            <a:ext cx="1117347" cy="673100"/>
          </a:xfrm>
          <a:prstGeom prst="rect">
            <a:avLst/>
          </a:prstGeom>
        </p:spPr>
      </p:pic>
    </p:spTree>
    <p:extLst>
      <p:ext uri="{BB962C8B-B14F-4D97-AF65-F5344CB8AC3E}">
        <p14:creationId xmlns:p14="http://schemas.microsoft.com/office/powerpoint/2010/main" val="14024943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Slide Number Placeholder 1"/>
          <p:cNvSpPr>
            <a:spLocks noGrp="1"/>
          </p:cNvSpPr>
          <p:nvPr>
            <p:ph type="sldNum" sz="quarter" idx="4"/>
          </p:nvPr>
        </p:nvSpPr>
        <p:spPr>
          <a:xfrm>
            <a:off x="5410775" y="6488258"/>
            <a:ext cx="13793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C34FAA5E-7FB0-4E59-8CF2-002F1F791363}" type="slidenum">
              <a:rPr lang="en-US" smtClean="0"/>
              <a:pPr/>
              <a:t>‹#›</a:t>
            </a:fld>
            <a:endParaRPr lang="en-US"/>
          </a:p>
        </p:txBody>
      </p:sp>
    </p:spTree>
    <p:extLst>
      <p:ext uri="{BB962C8B-B14F-4D97-AF65-F5344CB8AC3E}">
        <p14:creationId xmlns:p14="http://schemas.microsoft.com/office/powerpoint/2010/main" val="42402292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6" name="Rectangle 15"/>
          <p:cNvSpPr/>
          <p:nvPr/>
        </p:nvSpPr>
        <p:spPr bwMode="auto">
          <a:xfrm>
            <a:off x="0" y="5118100"/>
            <a:ext cx="12192000" cy="673100"/>
          </a:xfrm>
          <a:prstGeom prst="rect">
            <a:avLst/>
          </a:prstGeom>
          <a:gradFill flip="none" rotWithShape="1">
            <a:gsLst>
              <a:gs pos="0">
                <a:schemeClr val="bg2"/>
              </a:gs>
              <a:gs pos="100000">
                <a:schemeClr val="bg1">
                  <a:alpha val="0"/>
                </a:schemeClr>
              </a:gs>
            </a:gsLst>
            <a:lin ang="16200000" scaled="0"/>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1" charset="-128"/>
            </a:endParaRPr>
          </a:p>
        </p:txBody>
      </p:sp>
      <p:sp>
        <p:nvSpPr>
          <p:cNvPr id="9" name="Rectangle 8"/>
          <p:cNvSpPr/>
          <p:nvPr/>
        </p:nvSpPr>
        <p:spPr bwMode="auto">
          <a:xfrm>
            <a:off x="0" y="5537200"/>
            <a:ext cx="12192000" cy="1320800"/>
          </a:xfrm>
          <a:prstGeom prst="rect">
            <a:avLst/>
          </a:prstGeom>
          <a:solidFill>
            <a:schemeClr val="accent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1" charset="-128"/>
            </a:endParaRPr>
          </a:p>
        </p:txBody>
      </p:sp>
      <p:sp>
        <p:nvSpPr>
          <p:cNvPr id="4" name="Rectangle 4"/>
          <p:cNvSpPr>
            <a:spLocks noChangeArrowheads="1"/>
          </p:cNvSpPr>
          <p:nvPr/>
        </p:nvSpPr>
        <p:spPr bwMode="gray">
          <a:xfrm>
            <a:off x="2667001" y="6210300"/>
            <a:ext cx="5469481" cy="584200"/>
          </a:xfrm>
          <a:prstGeom prst="rect">
            <a:avLst/>
          </a:prstGeom>
          <a:noFill/>
          <a:ln w="9525">
            <a:noFill/>
            <a:miter lim="800000"/>
            <a:headEnd/>
            <a:tailEnd/>
          </a:ln>
        </p:spPr>
        <p:txBody>
          <a:bodyPr lIns="0" tIns="0" rIns="0" bIns="0" anchor="ctr"/>
          <a:lstStyle/>
          <a:p>
            <a:pPr algn="r" defTabSz="801688"/>
            <a:r>
              <a:rPr lang="da-DK" sz="1800" dirty="0">
                <a:solidFill>
                  <a:srgbClr val="1C3672"/>
                </a:solidFill>
                <a:latin typeface="Arial Narrow" pitchFamily="34" charset="0"/>
              </a:rPr>
              <a:t>Empowering Leaders in Business Development </a:t>
            </a:r>
          </a:p>
          <a:p>
            <a:pPr defTabSz="801688"/>
            <a:endParaRPr lang="en-US" sz="1800" dirty="0">
              <a:solidFill>
                <a:srgbClr val="1D3672"/>
              </a:solidFill>
              <a:latin typeface="Arial Narrow" pitchFamily="34" charset="0"/>
            </a:endParaRPr>
          </a:p>
        </p:txBody>
      </p:sp>
      <p:sp>
        <p:nvSpPr>
          <p:cNvPr id="5" name="Rectangle 5"/>
          <p:cNvSpPr txBox="1">
            <a:spLocks noChangeArrowheads="1"/>
          </p:cNvSpPr>
          <p:nvPr/>
        </p:nvSpPr>
        <p:spPr bwMode="gray">
          <a:xfrm>
            <a:off x="2336799" y="5719839"/>
            <a:ext cx="5933367" cy="600075"/>
          </a:xfrm>
          <a:prstGeom prst="rect">
            <a:avLst/>
          </a:prstGeom>
          <a:noFill/>
          <a:ln w="9525">
            <a:noFill/>
            <a:miter lim="800000"/>
            <a:headEnd/>
            <a:tailEnd/>
          </a:ln>
        </p:spPr>
        <p:txBody>
          <a:bodyPr lIns="0" rIns="0" anchor="ctr"/>
          <a:lstStyle/>
          <a:p>
            <a:pPr algn="r" eaLnBrk="0" hangingPunct="0">
              <a:lnSpc>
                <a:spcPct val="95000"/>
              </a:lnSpc>
            </a:pPr>
            <a:r>
              <a:rPr lang="en-US" sz="2600" b="1" dirty="0">
                <a:solidFill>
                  <a:srgbClr val="1C3672"/>
                </a:solidFill>
                <a:latin typeface="+mj-lt"/>
                <a:cs typeface="Arial" charset="0"/>
              </a:rPr>
              <a:t>Mastering Business Development</a:t>
            </a:r>
            <a:r>
              <a:rPr lang="en-US" sz="1600" spc="10" baseline="68000" dirty="0">
                <a:solidFill>
                  <a:srgbClr val="1C3672"/>
                </a:solidFill>
                <a:latin typeface="Arial"/>
                <a:cs typeface="Arial"/>
              </a:rPr>
              <a:t>®</a:t>
            </a:r>
          </a:p>
        </p:txBody>
      </p:sp>
      <p:cxnSp>
        <p:nvCxnSpPr>
          <p:cNvPr id="15" name="Straight Connector 14"/>
          <p:cNvCxnSpPr/>
          <p:nvPr/>
        </p:nvCxnSpPr>
        <p:spPr bwMode="auto">
          <a:xfrm>
            <a:off x="0" y="5537200"/>
            <a:ext cx="12192000" cy="1588"/>
          </a:xfrm>
          <a:prstGeom prst="line">
            <a:avLst/>
          </a:prstGeom>
          <a:solidFill>
            <a:schemeClr val="accent1"/>
          </a:solidFill>
          <a:ln w="38100" cap="flat" cmpd="sng" algn="ctr">
            <a:solidFill>
              <a:schemeClr val="tx1"/>
            </a:solidFill>
            <a:prstDash val="solid"/>
            <a:round/>
            <a:headEnd type="none" w="med" len="med"/>
            <a:tailEnd type="none" w="med" len="med"/>
          </a:ln>
          <a:effectLst/>
        </p:spPr>
      </p:cxnSp>
      <p:pic>
        <p:nvPicPr>
          <p:cNvPr id="11" name="Picture 10" descr="MBDi logo.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468663" y="5809427"/>
            <a:ext cx="1141005" cy="648524"/>
          </a:xfrm>
          <a:prstGeom prst="rect">
            <a:avLst/>
          </a:prstGeom>
        </p:spPr>
      </p:pic>
      <p:sp>
        <p:nvSpPr>
          <p:cNvPr id="13" name="Rectangle 12"/>
          <p:cNvSpPr/>
          <p:nvPr userDrawn="1"/>
        </p:nvSpPr>
        <p:spPr bwMode="auto">
          <a:xfrm>
            <a:off x="0" y="5118100"/>
            <a:ext cx="12192000" cy="673100"/>
          </a:xfrm>
          <a:prstGeom prst="rect">
            <a:avLst/>
          </a:prstGeom>
          <a:gradFill flip="none" rotWithShape="1">
            <a:gsLst>
              <a:gs pos="0">
                <a:schemeClr val="bg2"/>
              </a:gs>
              <a:gs pos="100000">
                <a:schemeClr val="bg1">
                  <a:alpha val="0"/>
                </a:schemeClr>
              </a:gs>
            </a:gsLst>
            <a:lin ang="16200000" scaled="0"/>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Narrow"/>
              <a:ea typeface="ＭＳ Ｐゴシック" pitchFamily="1" charset="-128"/>
            </a:endParaRPr>
          </a:p>
        </p:txBody>
      </p:sp>
      <p:sp>
        <p:nvSpPr>
          <p:cNvPr id="14" name="Rectangle 13"/>
          <p:cNvSpPr/>
          <p:nvPr userDrawn="1"/>
        </p:nvSpPr>
        <p:spPr bwMode="auto">
          <a:xfrm>
            <a:off x="0" y="5537200"/>
            <a:ext cx="12192000" cy="1320800"/>
          </a:xfrm>
          <a:prstGeom prst="rect">
            <a:avLst/>
          </a:prstGeom>
          <a:solidFill>
            <a:schemeClr val="accent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Narrow"/>
              <a:ea typeface="ＭＳ Ｐゴシック" pitchFamily="1" charset="-128"/>
            </a:endParaRPr>
          </a:p>
        </p:txBody>
      </p:sp>
      <p:cxnSp>
        <p:nvCxnSpPr>
          <p:cNvPr id="17" name="Straight Connector 16"/>
          <p:cNvCxnSpPr/>
          <p:nvPr userDrawn="1"/>
        </p:nvCxnSpPr>
        <p:spPr bwMode="auto">
          <a:xfrm>
            <a:off x="0" y="5537200"/>
            <a:ext cx="12192000" cy="1588"/>
          </a:xfrm>
          <a:prstGeom prst="line">
            <a:avLst/>
          </a:prstGeom>
          <a:solidFill>
            <a:schemeClr val="accent1"/>
          </a:solidFill>
          <a:ln w="38100" cap="flat" cmpd="sng" algn="ctr">
            <a:solidFill>
              <a:schemeClr val="tx1"/>
            </a:solidFill>
            <a:prstDash val="solid"/>
            <a:round/>
            <a:headEnd type="none" w="med" len="med"/>
            <a:tailEnd type="none" w="med" len="med"/>
          </a:ln>
          <a:effectLst/>
        </p:spPr>
      </p:cxnSp>
      <p:sp>
        <p:nvSpPr>
          <p:cNvPr id="23" name="Slide Number Placeholder 1"/>
          <p:cNvSpPr>
            <a:spLocks noGrp="1"/>
          </p:cNvSpPr>
          <p:nvPr>
            <p:ph type="sldNum" sz="quarter" idx="4"/>
          </p:nvPr>
        </p:nvSpPr>
        <p:spPr>
          <a:xfrm>
            <a:off x="5410775" y="6488258"/>
            <a:ext cx="13793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pic>
        <p:nvPicPr>
          <p:cNvPr id="8" name="Picture 7">
            <a:extLst>
              <a:ext uri="{FF2B5EF4-FFF2-40B4-BE49-F238E27FC236}">
                <a16:creationId xmlns:a16="http://schemas.microsoft.com/office/drawing/2014/main" id="{A2ED77B4-D454-0804-C14E-5CDF392BBF13}"/>
              </a:ext>
            </a:extLst>
          </p:cNvPr>
          <p:cNvPicPr>
            <a:picLocks noChangeAspect="1"/>
          </p:cNvPicPr>
          <p:nvPr userDrawn="1"/>
        </p:nvPicPr>
        <p:blipFill>
          <a:blip r:embed="rId4"/>
          <a:stretch>
            <a:fillRect/>
          </a:stretch>
        </p:blipFill>
        <p:spPr>
          <a:xfrm>
            <a:off x="10803483" y="5840630"/>
            <a:ext cx="1117347" cy="673100"/>
          </a:xfrm>
          <a:prstGeom prst="rect">
            <a:avLst/>
          </a:prstGeom>
        </p:spPr>
      </p:pic>
    </p:spTree>
    <p:extLst>
      <p:ext uri="{BB962C8B-B14F-4D97-AF65-F5344CB8AC3E}">
        <p14:creationId xmlns:p14="http://schemas.microsoft.com/office/powerpoint/2010/main" val="1633767492"/>
      </p:ext>
    </p:extLst>
  </p:cSld>
  <p:clrMapOvr>
    <a:masterClrMapping/>
  </p:clrMapOvr>
  <mc:AlternateContent xmlns:mc="http://schemas.openxmlformats.org/markup-compatibility/2006" xmlns:p14="http://schemas.microsoft.com/office/powerpoint/2010/main">
    <mc:Choice Requires="p14">
      <p:transition spd="slow" p14:dur="2000">
        <p:sndAc>
          <p:stSnd>
            <p:snd r:embed="rId1" name="XYLPAD2.WAV"/>
          </p:stSnd>
        </p:sndAc>
      </p:transition>
    </mc:Choice>
    <mc:Fallback xmlns="">
      <p:transition spd="slow">
        <p:sndAc>
          <p:stSnd>
            <p:snd r:embed="rId5" name="XYLPAD2.WAV"/>
          </p:stSnd>
        </p:sndAc>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Slide Number Placeholder 1"/>
          <p:cNvSpPr>
            <a:spLocks noGrp="1"/>
          </p:cNvSpPr>
          <p:nvPr>
            <p:ph type="sldNum" sz="quarter" idx="4"/>
          </p:nvPr>
        </p:nvSpPr>
        <p:spPr>
          <a:xfrm>
            <a:off x="5410775" y="6488258"/>
            <a:ext cx="13793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C34FAA5E-7FB0-4E59-8CF2-002F1F791363}" type="slidenum">
              <a:rPr lang="en-US" smtClean="0"/>
              <a:pPr/>
              <a:t>‹#›</a:t>
            </a:fld>
            <a:endParaRPr lang="en-US"/>
          </a:p>
        </p:txBody>
      </p:sp>
    </p:spTree>
    <p:extLst>
      <p:ext uri="{BB962C8B-B14F-4D97-AF65-F5344CB8AC3E}">
        <p14:creationId xmlns:p14="http://schemas.microsoft.com/office/powerpoint/2010/main" val="597481058"/>
      </p:ext>
    </p:extLst>
  </p:cSld>
  <p:clrMapOvr>
    <a:masterClrMapping/>
  </p:clrMapOvr>
  <mc:AlternateContent xmlns:mc="http://schemas.openxmlformats.org/markup-compatibility/2006" xmlns:p14="http://schemas.microsoft.com/office/powerpoint/2010/main">
    <mc:Choice Requires="p14">
      <p:transition spd="slow" p14:dur="2000">
        <p:sndAc>
          <p:stSnd>
            <p:snd r:embed="rId1" name="XYLPAD2.WAV"/>
          </p:stSnd>
        </p:sndAc>
      </p:transition>
    </mc:Choice>
    <mc:Fallback xmlns="">
      <p:transition spd="slow">
        <p:sndAc>
          <p:stSnd>
            <p:snd r:embed="rId3" name="XYLPAD2.WAV"/>
          </p:stSnd>
        </p:sndAc>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8134" y="339856"/>
            <a:ext cx="10731500" cy="928687"/>
          </a:xfrm>
          <a:prstGeom prst="rect">
            <a:avLst/>
          </a:prstGeom>
        </p:spPr>
        <p:txBody>
          <a:bodyPr/>
          <a:lstStyle>
            <a:lvl1pPr>
              <a:defRPr>
                <a:solidFill>
                  <a:schemeClr val="bg1">
                    <a:lumMod val="75000"/>
                    <a:lumOff val="25000"/>
                  </a:schemeClr>
                </a:solidFill>
              </a:defRPr>
            </a:lvl1pPr>
          </a:lstStyle>
          <a:p>
            <a:r>
              <a:rPr lang="en-US" dirty="0"/>
              <a:t>Click To Edit Master Title Style</a:t>
            </a:r>
          </a:p>
        </p:txBody>
      </p:sp>
    </p:spTree>
    <p:extLst>
      <p:ext uri="{BB962C8B-B14F-4D97-AF65-F5344CB8AC3E}">
        <p14:creationId xmlns:p14="http://schemas.microsoft.com/office/powerpoint/2010/main" val="1631104279"/>
      </p:ext>
    </p:extLst>
  </p:cSld>
  <p:clrMapOvr>
    <a:masterClrMapping/>
  </p:clrMapOvr>
  <mc:AlternateContent xmlns:mc="http://schemas.openxmlformats.org/markup-compatibility/2006" xmlns:p14="http://schemas.microsoft.com/office/powerpoint/2010/main">
    <mc:Choice Requires="p14">
      <p:transition spd="slow" p14:dur="2000">
        <p:sndAc>
          <p:stSnd>
            <p:snd r:embed="rId1" name="XYLPAD2.WAV"/>
          </p:stSnd>
        </p:sndAc>
      </p:transition>
    </mc:Choice>
    <mc:Fallback xmlns="">
      <p:transition spd="slow">
        <p:sndAc>
          <p:stSnd>
            <p:snd r:embed="rId3" name="XYLPAD2.WAV"/>
          </p:stSnd>
        </p:sndAc>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8134" y="339856"/>
            <a:ext cx="10731500" cy="928687"/>
          </a:xfrm>
          <a:prstGeom prst="rect">
            <a:avLst/>
          </a:prstGeom>
        </p:spPr>
        <p:txBody>
          <a:bodyPr/>
          <a:lstStyle>
            <a:lvl1pPr>
              <a:defRPr>
                <a:solidFill>
                  <a:schemeClr val="bg1">
                    <a:lumMod val="75000"/>
                    <a:lumOff val="25000"/>
                  </a:schemeClr>
                </a:solidFill>
              </a:defRPr>
            </a:lvl1pPr>
          </a:lstStyle>
          <a:p>
            <a:r>
              <a:rPr lang="en-US" dirty="0"/>
              <a:t>Click To Edit Master Title Style</a:t>
            </a:r>
          </a:p>
        </p:txBody>
      </p:sp>
      <p:sp>
        <p:nvSpPr>
          <p:cNvPr id="4" name="Picture Placeholder 3">
            <a:extLst>
              <a:ext uri="{FF2B5EF4-FFF2-40B4-BE49-F238E27FC236}">
                <a16:creationId xmlns:a16="http://schemas.microsoft.com/office/drawing/2014/main" id="{F51A5998-FD2E-4A92-BCA1-D7FDECAC6F09}"/>
              </a:ext>
            </a:extLst>
          </p:cNvPr>
          <p:cNvSpPr>
            <a:spLocks noGrp="1"/>
          </p:cNvSpPr>
          <p:nvPr>
            <p:ph type="pic" sz="quarter" idx="10"/>
          </p:nvPr>
        </p:nvSpPr>
        <p:spPr>
          <a:xfrm>
            <a:off x="611718" y="1676401"/>
            <a:ext cx="5789084" cy="4430713"/>
          </a:xfrm>
          <a:prstGeom prst="rect">
            <a:avLst/>
          </a:prstGeom>
        </p:spPr>
        <p:txBody>
          <a:bodyPr/>
          <a:lstStyle/>
          <a:p>
            <a:endParaRPr lang="en-US" dirty="0"/>
          </a:p>
        </p:txBody>
      </p:sp>
      <p:sp>
        <p:nvSpPr>
          <p:cNvPr id="6" name="Text Placeholder 5">
            <a:extLst>
              <a:ext uri="{FF2B5EF4-FFF2-40B4-BE49-F238E27FC236}">
                <a16:creationId xmlns:a16="http://schemas.microsoft.com/office/drawing/2014/main" id="{3C325D32-6A2A-4FC0-86A3-A5B4C711026E}"/>
              </a:ext>
            </a:extLst>
          </p:cNvPr>
          <p:cNvSpPr>
            <a:spLocks noGrp="1"/>
          </p:cNvSpPr>
          <p:nvPr>
            <p:ph type="body" sz="quarter" idx="11"/>
          </p:nvPr>
        </p:nvSpPr>
        <p:spPr>
          <a:xfrm>
            <a:off x="6633634" y="1676401"/>
            <a:ext cx="5558367" cy="4430713"/>
          </a:xfrm>
          <a:prstGeom prst="rect">
            <a:avLst/>
          </a:prstGeom>
        </p:spPr>
        <p:txBody>
          <a:bodyPr/>
          <a:lstStyle>
            <a:lvl1pPr>
              <a:defRPr>
                <a:solidFill>
                  <a:schemeClr val="bg1">
                    <a:lumMod val="75000"/>
                    <a:lumOff val="25000"/>
                  </a:schemeClr>
                </a:solidFill>
              </a:defRPr>
            </a:lvl1pPr>
            <a:lvl2pPr>
              <a:defRPr>
                <a:solidFill>
                  <a:schemeClr val="bg1">
                    <a:lumMod val="75000"/>
                    <a:lumOff val="25000"/>
                  </a:schemeClr>
                </a:solidFill>
              </a:defRPr>
            </a:lvl2pPr>
            <a:lvl3pPr>
              <a:defRPr>
                <a:solidFill>
                  <a:schemeClr val="bg1">
                    <a:lumMod val="75000"/>
                    <a:lumOff val="25000"/>
                  </a:schemeClr>
                </a:solidFill>
              </a:defRPr>
            </a:lvl3pPr>
            <a:lvl4pPr>
              <a:defRPr>
                <a:solidFill>
                  <a:schemeClr val="bg1">
                    <a:lumMod val="75000"/>
                    <a:lumOff val="25000"/>
                  </a:schemeClr>
                </a:solidFill>
              </a:defRPr>
            </a:lvl4pPr>
            <a:lvl5pPr>
              <a:defRPr>
                <a:solidFill>
                  <a:schemeClr val="bg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77182494"/>
      </p:ext>
    </p:extLst>
  </p:cSld>
  <p:clrMapOvr>
    <a:masterClrMapping/>
  </p:clrMapOvr>
  <mc:AlternateContent xmlns:mc="http://schemas.openxmlformats.org/markup-compatibility/2006" xmlns:p14="http://schemas.microsoft.com/office/powerpoint/2010/main">
    <mc:Choice Requires="p14">
      <p:transition spd="slow" p14:dur="2000">
        <p:sndAc>
          <p:stSnd>
            <p:snd r:embed="rId1" name="XYLPAD2.WAV"/>
          </p:stSnd>
        </p:sndAc>
      </p:transition>
    </mc:Choice>
    <mc:Fallback xmlns="">
      <p:transition spd="slow">
        <p:sndAc>
          <p:stSnd>
            <p:snd r:embed="rId3" name="XYLPAD2.WAV"/>
          </p:stSnd>
        </p:sndAc>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8134" y="339856"/>
            <a:ext cx="10731500" cy="928687"/>
          </a:xfrm>
          <a:prstGeom prst="rect">
            <a:avLst/>
          </a:prstGeom>
        </p:spPr>
        <p:txBody>
          <a:bodyPr/>
          <a:lstStyle>
            <a:lvl1pPr>
              <a:defRPr>
                <a:solidFill>
                  <a:schemeClr val="bg1">
                    <a:lumMod val="75000"/>
                    <a:lumOff val="25000"/>
                  </a:schemeClr>
                </a:solidFill>
              </a:defRPr>
            </a:lvl1pPr>
          </a:lstStyle>
          <a:p>
            <a:r>
              <a:rPr lang="en-US" dirty="0"/>
              <a:t>Click To Edit Master Title Style</a:t>
            </a:r>
          </a:p>
        </p:txBody>
      </p:sp>
      <p:sp>
        <p:nvSpPr>
          <p:cNvPr id="4" name="Text Placeholder 3">
            <a:extLst>
              <a:ext uri="{FF2B5EF4-FFF2-40B4-BE49-F238E27FC236}">
                <a16:creationId xmlns:a16="http://schemas.microsoft.com/office/drawing/2014/main" id="{BBEDAC1C-E321-462B-9368-26FCCBE3006B}"/>
              </a:ext>
            </a:extLst>
          </p:cNvPr>
          <p:cNvSpPr>
            <a:spLocks noGrp="1"/>
          </p:cNvSpPr>
          <p:nvPr>
            <p:ph type="body" sz="quarter" idx="10"/>
          </p:nvPr>
        </p:nvSpPr>
        <p:spPr>
          <a:xfrm>
            <a:off x="728133" y="1600201"/>
            <a:ext cx="5367867" cy="4594225"/>
          </a:xfrm>
          <a:prstGeom prst="rect">
            <a:avLst/>
          </a:prstGeom>
        </p:spPr>
        <p:txBody>
          <a:bodyPr/>
          <a:lstStyle>
            <a:lvl1pPr>
              <a:defRPr>
                <a:solidFill>
                  <a:schemeClr val="bg1">
                    <a:lumMod val="75000"/>
                    <a:lumOff val="25000"/>
                  </a:schemeClr>
                </a:solidFill>
              </a:defRPr>
            </a:lvl1pPr>
            <a:lvl2pPr>
              <a:defRPr>
                <a:solidFill>
                  <a:schemeClr val="bg1">
                    <a:lumMod val="75000"/>
                    <a:lumOff val="25000"/>
                  </a:schemeClr>
                </a:solidFill>
              </a:defRPr>
            </a:lvl2pPr>
            <a:lvl3pPr>
              <a:defRPr>
                <a:solidFill>
                  <a:schemeClr val="bg1">
                    <a:lumMod val="75000"/>
                    <a:lumOff val="25000"/>
                  </a:schemeClr>
                </a:solidFill>
              </a:defRPr>
            </a:lvl3pPr>
            <a:lvl4pPr>
              <a:defRPr>
                <a:solidFill>
                  <a:schemeClr val="bg1">
                    <a:lumMod val="75000"/>
                    <a:lumOff val="25000"/>
                  </a:schemeClr>
                </a:solidFill>
              </a:defRPr>
            </a:lvl4pPr>
            <a:lvl5pPr>
              <a:defRPr>
                <a:solidFill>
                  <a:schemeClr val="bg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a:extLst>
              <a:ext uri="{FF2B5EF4-FFF2-40B4-BE49-F238E27FC236}">
                <a16:creationId xmlns:a16="http://schemas.microsoft.com/office/drawing/2014/main" id="{E9E56EBE-0FE3-40E3-BCA0-2E70195B9661}"/>
              </a:ext>
            </a:extLst>
          </p:cNvPr>
          <p:cNvSpPr>
            <a:spLocks noGrp="1"/>
          </p:cNvSpPr>
          <p:nvPr>
            <p:ph type="body" sz="quarter" idx="11"/>
          </p:nvPr>
        </p:nvSpPr>
        <p:spPr>
          <a:xfrm>
            <a:off x="6343651" y="1600201"/>
            <a:ext cx="5115983" cy="4594225"/>
          </a:xfrm>
          <a:prstGeom prst="rect">
            <a:avLst/>
          </a:prstGeom>
        </p:spPr>
        <p:txBody>
          <a:bodyPr/>
          <a:lstStyle>
            <a:lvl1pPr>
              <a:defRPr>
                <a:solidFill>
                  <a:schemeClr val="bg1">
                    <a:lumMod val="75000"/>
                    <a:lumOff val="25000"/>
                  </a:schemeClr>
                </a:solidFill>
              </a:defRPr>
            </a:lvl1pPr>
            <a:lvl2pPr>
              <a:defRPr>
                <a:solidFill>
                  <a:schemeClr val="bg1">
                    <a:lumMod val="75000"/>
                    <a:lumOff val="25000"/>
                  </a:schemeClr>
                </a:solidFill>
              </a:defRPr>
            </a:lvl2pPr>
            <a:lvl3pPr>
              <a:defRPr>
                <a:solidFill>
                  <a:schemeClr val="bg1">
                    <a:lumMod val="75000"/>
                    <a:lumOff val="25000"/>
                  </a:schemeClr>
                </a:solidFill>
              </a:defRPr>
            </a:lvl3pPr>
            <a:lvl4pPr>
              <a:defRPr>
                <a:solidFill>
                  <a:schemeClr val="bg1">
                    <a:lumMod val="75000"/>
                    <a:lumOff val="25000"/>
                  </a:schemeClr>
                </a:solidFill>
              </a:defRPr>
            </a:lvl4pPr>
            <a:lvl5pPr>
              <a:defRPr>
                <a:solidFill>
                  <a:schemeClr val="bg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82981318"/>
      </p:ext>
    </p:extLst>
  </p:cSld>
  <p:clrMapOvr>
    <a:masterClrMapping/>
  </p:clrMapOvr>
  <mc:AlternateContent xmlns:mc="http://schemas.openxmlformats.org/markup-compatibility/2006" xmlns:p14="http://schemas.microsoft.com/office/powerpoint/2010/main">
    <mc:Choice Requires="p14">
      <p:transition spd="slow" p14:dur="2000">
        <p:sndAc>
          <p:stSnd>
            <p:snd r:embed="rId1" name="XYLPAD2.WAV"/>
          </p:stSnd>
        </p:sndAc>
      </p:transition>
    </mc:Choice>
    <mc:Fallback xmlns="">
      <p:transition spd="slow">
        <p:sndAc>
          <p:stSnd>
            <p:snd r:embed="rId3" name="XYLPAD2.WAV"/>
          </p:stSnd>
        </p:sndAc>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8134" y="339856"/>
            <a:ext cx="10731500" cy="928687"/>
          </a:xfrm>
          <a:prstGeom prst="rect">
            <a:avLst/>
          </a:prstGeom>
        </p:spPr>
        <p:txBody>
          <a:bodyPr/>
          <a:lstStyle>
            <a:lvl1pPr>
              <a:defRPr>
                <a:solidFill>
                  <a:schemeClr val="bg1">
                    <a:lumMod val="75000"/>
                    <a:lumOff val="25000"/>
                  </a:schemeClr>
                </a:solidFill>
              </a:defRPr>
            </a:lvl1pPr>
          </a:lstStyle>
          <a:p>
            <a:r>
              <a:rPr lang="en-US" dirty="0"/>
              <a:t>Click To Edit Master Title Style</a:t>
            </a:r>
          </a:p>
        </p:txBody>
      </p:sp>
      <p:sp>
        <p:nvSpPr>
          <p:cNvPr id="4" name="Text Placeholder 3">
            <a:extLst>
              <a:ext uri="{FF2B5EF4-FFF2-40B4-BE49-F238E27FC236}">
                <a16:creationId xmlns:a16="http://schemas.microsoft.com/office/drawing/2014/main" id="{15198D49-88CE-4D52-A24F-3E5E20A91B4B}"/>
              </a:ext>
            </a:extLst>
          </p:cNvPr>
          <p:cNvSpPr>
            <a:spLocks noGrp="1"/>
          </p:cNvSpPr>
          <p:nvPr>
            <p:ph type="body" sz="quarter" idx="10"/>
          </p:nvPr>
        </p:nvSpPr>
        <p:spPr>
          <a:xfrm>
            <a:off x="728134" y="1562136"/>
            <a:ext cx="10731500" cy="4005263"/>
          </a:xfrm>
          <a:prstGeom prst="rect">
            <a:avLst/>
          </a:prstGeom>
        </p:spPr>
        <p:txBody>
          <a:bodyPr/>
          <a:lstStyle>
            <a:lvl1pPr>
              <a:defRPr>
                <a:solidFill>
                  <a:schemeClr val="bg1">
                    <a:lumMod val="75000"/>
                    <a:lumOff val="25000"/>
                  </a:schemeClr>
                </a:solidFill>
              </a:defRPr>
            </a:lvl1pPr>
            <a:lvl2pPr>
              <a:defRPr>
                <a:solidFill>
                  <a:schemeClr val="bg1">
                    <a:lumMod val="75000"/>
                    <a:lumOff val="25000"/>
                  </a:schemeClr>
                </a:solidFill>
              </a:defRPr>
            </a:lvl2pPr>
            <a:lvl3pPr>
              <a:defRPr>
                <a:solidFill>
                  <a:schemeClr val="bg1">
                    <a:lumMod val="75000"/>
                    <a:lumOff val="25000"/>
                  </a:schemeClr>
                </a:solidFill>
              </a:defRPr>
            </a:lvl3pPr>
            <a:lvl4pPr>
              <a:defRPr>
                <a:solidFill>
                  <a:schemeClr val="bg1">
                    <a:lumMod val="75000"/>
                    <a:lumOff val="25000"/>
                  </a:schemeClr>
                </a:solidFill>
              </a:defRPr>
            </a:lvl4pPr>
            <a:lvl5pPr>
              <a:defRPr>
                <a:solidFill>
                  <a:schemeClr val="bg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19654347"/>
      </p:ext>
    </p:extLst>
  </p:cSld>
  <p:clrMapOvr>
    <a:masterClrMapping/>
  </p:clrMapOvr>
  <mc:AlternateContent xmlns:mc="http://schemas.openxmlformats.org/markup-compatibility/2006" xmlns:p14="http://schemas.microsoft.com/office/powerpoint/2010/main">
    <mc:Choice Requires="p14">
      <p:transition spd="slow" p14:dur="2000">
        <p:sndAc>
          <p:stSnd>
            <p:snd r:embed="rId1" name="XYLPAD2.WAV"/>
          </p:stSnd>
        </p:sndAc>
      </p:transition>
    </mc:Choice>
    <mc:Fallback xmlns="">
      <p:transition spd="slow">
        <p:sndAc>
          <p:stSnd>
            <p:snd r:embed="rId3" name="XYLPAD2.WAV"/>
          </p:stSnd>
        </p:sndAc>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sp>
        <p:nvSpPr>
          <p:cNvPr id="16" name="Rectangle 15"/>
          <p:cNvSpPr/>
          <p:nvPr/>
        </p:nvSpPr>
        <p:spPr bwMode="auto">
          <a:xfrm>
            <a:off x="0" y="5118100"/>
            <a:ext cx="12192000" cy="673100"/>
          </a:xfrm>
          <a:prstGeom prst="rect">
            <a:avLst/>
          </a:prstGeom>
          <a:gradFill flip="none" rotWithShape="1">
            <a:gsLst>
              <a:gs pos="0">
                <a:schemeClr val="bg2"/>
              </a:gs>
              <a:gs pos="100000">
                <a:schemeClr val="bg1">
                  <a:alpha val="0"/>
                </a:schemeClr>
              </a:gs>
            </a:gsLst>
            <a:lin ang="16200000" scaled="0"/>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1" charset="-128"/>
            </a:endParaRPr>
          </a:p>
        </p:txBody>
      </p:sp>
      <p:sp>
        <p:nvSpPr>
          <p:cNvPr id="9" name="Rectangle 8"/>
          <p:cNvSpPr/>
          <p:nvPr/>
        </p:nvSpPr>
        <p:spPr bwMode="auto">
          <a:xfrm>
            <a:off x="0" y="5537200"/>
            <a:ext cx="12192000" cy="1320800"/>
          </a:xfrm>
          <a:prstGeom prst="rect">
            <a:avLst/>
          </a:prstGeom>
          <a:solidFill>
            <a:schemeClr val="accent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1" charset="-128"/>
            </a:endParaRPr>
          </a:p>
        </p:txBody>
      </p:sp>
      <p:sp>
        <p:nvSpPr>
          <p:cNvPr id="4" name="Rectangle 4"/>
          <p:cNvSpPr>
            <a:spLocks noChangeArrowheads="1"/>
          </p:cNvSpPr>
          <p:nvPr/>
        </p:nvSpPr>
        <p:spPr bwMode="gray">
          <a:xfrm>
            <a:off x="2667001" y="6210300"/>
            <a:ext cx="5469481" cy="584200"/>
          </a:xfrm>
          <a:prstGeom prst="rect">
            <a:avLst/>
          </a:prstGeom>
          <a:noFill/>
          <a:ln w="9525">
            <a:noFill/>
            <a:miter lim="800000"/>
            <a:headEnd/>
            <a:tailEnd/>
          </a:ln>
        </p:spPr>
        <p:txBody>
          <a:bodyPr lIns="0" tIns="0" rIns="0" bIns="0" anchor="ctr"/>
          <a:lstStyle/>
          <a:p>
            <a:pPr algn="r" defTabSz="801688"/>
            <a:r>
              <a:rPr lang="da-DK" sz="1800" dirty="0">
                <a:solidFill>
                  <a:srgbClr val="1C3672"/>
                </a:solidFill>
                <a:latin typeface="Arial Narrow" pitchFamily="34" charset="0"/>
              </a:rPr>
              <a:t>Empowering Leaders in Business Development </a:t>
            </a:r>
          </a:p>
          <a:p>
            <a:pPr defTabSz="801688"/>
            <a:endParaRPr lang="en-US" sz="1800" dirty="0">
              <a:solidFill>
                <a:srgbClr val="1D3672"/>
              </a:solidFill>
              <a:latin typeface="Arial Narrow" pitchFamily="34" charset="0"/>
            </a:endParaRPr>
          </a:p>
        </p:txBody>
      </p:sp>
      <p:sp>
        <p:nvSpPr>
          <p:cNvPr id="5" name="Rectangle 5"/>
          <p:cNvSpPr txBox="1">
            <a:spLocks noChangeArrowheads="1"/>
          </p:cNvSpPr>
          <p:nvPr/>
        </p:nvSpPr>
        <p:spPr bwMode="gray">
          <a:xfrm>
            <a:off x="2336799" y="5719839"/>
            <a:ext cx="5933367" cy="600075"/>
          </a:xfrm>
          <a:prstGeom prst="rect">
            <a:avLst/>
          </a:prstGeom>
          <a:noFill/>
          <a:ln w="9525">
            <a:noFill/>
            <a:miter lim="800000"/>
            <a:headEnd/>
            <a:tailEnd/>
          </a:ln>
        </p:spPr>
        <p:txBody>
          <a:bodyPr lIns="0" rIns="0" anchor="ctr"/>
          <a:lstStyle/>
          <a:p>
            <a:pPr algn="r" eaLnBrk="0" hangingPunct="0">
              <a:lnSpc>
                <a:spcPct val="95000"/>
              </a:lnSpc>
            </a:pPr>
            <a:r>
              <a:rPr lang="en-US" sz="2600" b="1" dirty="0">
                <a:solidFill>
                  <a:srgbClr val="1C3672"/>
                </a:solidFill>
                <a:latin typeface="+mj-lt"/>
                <a:cs typeface="Arial" charset="0"/>
              </a:rPr>
              <a:t>Mastering Business Development</a:t>
            </a:r>
            <a:r>
              <a:rPr lang="en-US" sz="1600" spc="10" baseline="68000" dirty="0">
                <a:solidFill>
                  <a:srgbClr val="1C3672"/>
                </a:solidFill>
                <a:latin typeface="Arial"/>
                <a:cs typeface="Arial"/>
              </a:rPr>
              <a:t>®</a:t>
            </a:r>
          </a:p>
        </p:txBody>
      </p:sp>
      <p:cxnSp>
        <p:nvCxnSpPr>
          <p:cNvPr id="15" name="Straight Connector 14"/>
          <p:cNvCxnSpPr/>
          <p:nvPr/>
        </p:nvCxnSpPr>
        <p:spPr bwMode="auto">
          <a:xfrm>
            <a:off x="0" y="5537200"/>
            <a:ext cx="12192000" cy="1588"/>
          </a:xfrm>
          <a:prstGeom prst="line">
            <a:avLst/>
          </a:prstGeom>
          <a:solidFill>
            <a:schemeClr val="accent1"/>
          </a:solidFill>
          <a:ln w="38100" cap="flat" cmpd="sng" algn="ctr">
            <a:solidFill>
              <a:schemeClr val="tx1"/>
            </a:solidFill>
            <a:prstDash val="solid"/>
            <a:round/>
            <a:headEnd type="none" w="med" len="med"/>
            <a:tailEnd type="none" w="med" len="med"/>
          </a:ln>
          <a:effectLst/>
        </p:spPr>
      </p:cxnSp>
      <p:pic>
        <p:nvPicPr>
          <p:cNvPr id="11" name="Picture 10" descr="MBDi logo.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468663" y="5809427"/>
            <a:ext cx="1141005" cy="648524"/>
          </a:xfrm>
          <a:prstGeom prst="rect">
            <a:avLst/>
          </a:prstGeom>
        </p:spPr>
      </p:pic>
      <p:sp>
        <p:nvSpPr>
          <p:cNvPr id="13" name="Rectangle 12"/>
          <p:cNvSpPr/>
          <p:nvPr userDrawn="1"/>
        </p:nvSpPr>
        <p:spPr bwMode="auto">
          <a:xfrm>
            <a:off x="0" y="5118100"/>
            <a:ext cx="12192000" cy="673100"/>
          </a:xfrm>
          <a:prstGeom prst="rect">
            <a:avLst/>
          </a:prstGeom>
          <a:gradFill flip="none" rotWithShape="1">
            <a:gsLst>
              <a:gs pos="0">
                <a:schemeClr val="bg2"/>
              </a:gs>
              <a:gs pos="100000">
                <a:schemeClr val="bg1">
                  <a:alpha val="0"/>
                </a:schemeClr>
              </a:gs>
            </a:gsLst>
            <a:lin ang="16200000" scaled="0"/>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Narrow"/>
              <a:ea typeface="ＭＳ Ｐゴシック" pitchFamily="1" charset="-128"/>
            </a:endParaRPr>
          </a:p>
        </p:txBody>
      </p:sp>
      <p:sp>
        <p:nvSpPr>
          <p:cNvPr id="14" name="Rectangle 13"/>
          <p:cNvSpPr/>
          <p:nvPr userDrawn="1"/>
        </p:nvSpPr>
        <p:spPr bwMode="auto">
          <a:xfrm>
            <a:off x="0" y="5537200"/>
            <a:ext cx="12192000" cy="1320800"/>
          </a:xfrm>
          <a:prstGeom prst="rect">
            <a:avLst/>
          </a:prstGeom>
          <a:solidFill>
            <a:schemeClr val="accent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Narrow"/>
              <a:ea typeface="ＭＳ Ｐゴシック" pitchFamily="1" charset="-128"/>
            </a:endParaRPr>
          </a:p>
        </p:txBody>
      </p:sp>
      <p:cxnSp>
        <p:nvCxnSpPr>
          <p:cNvPr id="17" name="Straight Connector 16"/>
          <p:cNvCxnSpPr/>
          <p:nvPr userDrawn="1"/>
        </p:nvCxnSpPr>
        <p:spPr bwMode="auto">
          <a:xfrm>
            <a:off x="0" y="5537200"/>
            <a:ext cx="12192000" cy="1588"/>
          </a:xfrm>
          <a:prstGeom prst="line">
            <a:avLst/>
          </a:prstGeom>
          <a:solidFill>
            <a:schemeClr val="accent1"/>
          </a:solidFill>
          <a:ln w="38100" cap="flat" cmpd="sng" algn="ctr">
            <a:solidFill>
              <a:schemeClr val="tx1"/>
            </a:solidFill>
            <a:prstDash val="solid"/>
            <a:round/>
            <a:headEnd type="none" w="med" len="med"/>
            <a:tailEnd type="none" w="med" len="med"/>
          </a:ln>
          <a:effectLst/>
        </p:spPr>
      </p:cxnSp>
      <p:sp>
        <p:nvSpPr>
          <p:cNvPr id="18" name="Rectangle 4"/>
          <p:cNvSpPr>
            <a:spLocks noChangeArrowheads="1"/>
          </p:cNvSpPr>
          <p:nvPr userDrawn="1"/>
        </p:nvSpPr>
        <p:spPr bwMode="gray">
          <a:xfrm>
            <a:off x="2841338" y="6223288"/>
            <a:ext cx="5469481" cy="584200"/>
          </a:xfrm>
          <a:prstGeom prst="rect">
            <a:avLst/>
          </a:prstGeom>
          <a:noFill/>
          <a:ln w="9525">
            <a:noFill/>
            <a:miter lim="800000"/>
            <a:headEnd/>
            <a:tailEnd/>
          </a:ln>
        </p:spPr>
        <p:txBody>
          <a:bodyPr lIns="0" tIns="0" rIns="0" bIns="0" anchor="ctr"/>
          <a:lstStyle/>
          <a:p>
            <a:pPr defTabSz="801688"/>
            <a:endParaRPr lang="en-US" sz="1800" dirty="0">
              <a:solidFill>
                <a:srgbClr val="1D3672"/>
              </a:solidFill>
              <a:latin typeface="Arial Narrow" pitchFamily="34" charset="0"/>
            </a:endParaRPr>
          </a:p>
        </p:txBody>
      </p:sp>
      <p:sp>
        <p:nvSpPr>
          <p:cNvPr id="19" name="Rectangle 5"/>
          <p:cNvSpPr txBox="1">
            <a:spLocks noChangeArrowheads="1"/>
          </p:cNvSpPr>
          <p:nvPr userDrawn="1"/>
        </p:nvSpPr>
        <p:spPr bwMode="gray">
          <a:xfrm>
            <a:off x="1630878" y="5732827"/>
            <a:ext cx="6813625" cy="600075"/>
          </a:xfrm>
          <a:prstGeom prst="rect">
            <a:avLst/>
          </a:prstGeom>
          <a:noFill/>
          <a:ln w="9525">
            <a:noFill/>
            <a:miter lim="800000"/>
            <a:headEnd/>
            <a:tailEnd/>
          </a:ln>
        </p:spPr>
        <p:txBody>
          <a:bodyPr lIns="0" rIns="0" anchor="ctr"/>
          <a:lstStyle/>
          <a:p>
            <a:pPr algn="r" eaLnBrk="0" hangingPunct="0">
              <a:lnSpc>
                <a:spcPct val="95000"/>
              </a:lnSpc>
            </a:pPr>
            <a:endParaRPr lang="en-US" sz="1600" spc="10" baseline="68000" dirty="0">
              <a:solidFill>
                <a:srgbClr val="1C3672"/>
              </a:solidFill>
              <a:latin typeface="Arial Narrow"/>
              <a:cs typeface="Arial Narrow"/>
            </a:endParaRPr>
          </a:p>
        </p:txBody>
      </p:sp>
      <p:sp>
        <p:nvSpPr>
          <p:cNvPr id="23" name="Slide Number Placeholder 1"/>
          <p:cNvSpPr>
            <a:spLocks noGrp="1"/>
          </p:cNvSpPr>
          <p:nvPr>
            <p:ph type="sldNum" sz="quarter" idx="4"/>
          </p:nvPr>
        </p:nvSpPr>
        <p:spPr>
          <a:xfrm>
            <a:off x="5410775" y="6488258"/>
            <a:ext cx="13793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C34FAA5E-7FB0-4E59-8CF2-002F1F791363}" type="slidenum">
              <a:rPr lang="en-US" smtClean="0"/>
              <a:pPr/>
              <a:t>‹#›</a:t>
            </a:fld>
            <a:endParaRPr lang="en-US"/>
          </a:p>
        </p:txBody>
      </p:sp>
      <p:pic>
        <p:nvPicPr>
          <p:cNvPr id="8" name="Picture 7">
            <a:extLst>
              <a:ext uri="{FF2B5EF4-FFF2-40B4-BE49-F238E27FC236}">
                <a16:creationId xmlns:a16="http://schemas.microsoft.com/office/drawing/2014/main" id="{120374FD-48FC-47F6-6B18-B3C5426C86C1}"/>
              </a:ext>
            </a:extLst>
          </p:cNvPr>
          <p:cNvPicPr>
            <a:picLocks noChangeAspect="1"/>
          </p:cNvPicPr>
          <p:nvPr userDrawn="1"/>
        </p:nvPicPr>
        <p:blipFill>
          <a:blip r:embed="rId4"/>
          <a:stretch>
            <a:fillRect/>
          </a:stretch>
        </p:blipFill>
        <p:spPr>
          <a:xfrm>
            <a:off x="10803483" y="5840630"/>
            <a:ext cx="1117347" cy="673100"/>
          </a:xfrm>
          <a:prstGeom prst="rect">
            <a:avLst/>
          </a:prstGeom>
        </p:spPr>
      </p:pic>
    </p:spTree>
    <p:extLst>
      <p:ext uri="{BB962C8B-B14F-4D97-AF65-F5344CB8AC3E}">
        <p14:creationId xmlns:p14="http://schemas.microsoft.com/office/powerpoint/2010/main" val="3051537606"/>
      </p:ext>
    </p:extLst>
  </p:cSld>
  <p:clrMapOvr>
    <a:masterClrMapping/>
  </p:clrMapOvr>
  <mc:AlternateContent xmlns:mc="http://schemas.openxmlformats.org/markup-compatibility/2006" xmlns:p14="http://schemas.microsoft.com/office/powerpoint/2010/main">
    <mc:Choice Requires="p14">
      <p:transition spd="slow" p14:dur="2000">
        <p:sndAc>
          <p:stSnd>
            <p:snd r:embed="rId1" name="XYLPAD2.WAV"/>
          </p:stSnd>
        </p:sndAc>
      </p:transition>
    </mc:Choice>
    <mc:Fallback xmlns="">
      <p:transition spd="slow">
        <p:sndAc>
          <p:stSnd>
            <p:snd r:embed="rId5" name="XYLPAD2.WAV"/>
          </p:stSnd>
        </p:sndAc>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4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8134" y="339856"/>
            <a:ext cx="10731500" cy="928687"/>
          </a:xfrm>
          <a:prstGeom prst="rect">
            <a:avLst/>
          </a:prstGeom>
        </p:spPr>
        <p:txBody>
          <a:bodyPr/>
          <a:lstStyle>
            <a:lvl1pPr>
              <a:defRPr>
                <a:solidFill>
                  <a:schemeClr val="bg1">
                    <a:lumMod val="75000"/>
                    <a:lumOff val="25000"/>
                  </a:schemeClr>
                </a:solidFill>
              </a:defRPr>
            </a:lvl1pPr>
          </a:lstStyle>
          <a:p>
            <a:r>
              <a:rPr lang="en-US" dirty="0"/>
              <a:t>Click To Edit Master Title Style</a:t>
            </a:r>
          </a:p>
        </p:txBody>
      </p:sp>
      <p:sp>
        <p:nvSpPr>
          <p:cNvPr id="4" name="Text Placeholder 3">
            <a:extLst>
              <a:ext uri="{FF2B5EF4-FFF2-40B4-BE49-F238E27FC236}">
                <a16:creationId xmlns:a16="http://schemas.microsoft.com/office/drawing/2014/main" id="{15198D49-88CE-4D52-A24F-3E5E20A91B4B}"/>
              </a:ext>
            </a:extLst>
          </p:cNvPr>
          <p:cNvSpPr>
            <a:spLocks noGrp="1"/>
          </p:cNvSpPr>
          <p:nvPr>
            <p:ph type="body" sz="quarter" idx="10"/>
          </p:nvPr>
        </p:nvSpPr>
        <p:spPr>
          <a:xfrm>
            <a:off x="728134" y="1622426"/>
            <a:ext cx="10731500" cy="4005263"/>
          </a:xfrm>
          <a:prstGeom prst="rect">
            <a:avLst/>
          </a:prstGeom>
        </p:spPr>
        <p:txBody>
          <a:bodyPr/>
          <a:lstStyle>
            <a:lvl1pPr>
              <a:defRPr>
                <a:solidFill>
                  <a:schemeClr val="bg1">
                    <a:lumMod val="75000"/>
                    <a:lumOff val="25000"/>
                  </a:schemeClr>
                </a:solidFill>
              </a:defRPr>
            </a:lvl1pPr>
            <a:lvl2pPr>
              <a:defRPr>
                <a:solidFill>
                  <a:schemeClr val="bg1">
                    <a:lumMod val="75000"/>
                    <a:lumOff val="25000"/>
                  </a:schemeClr>
                </a:solidFill>
              </a:defRPr>
            </a:lvl2pPr>
            <a:lvl3pPr>
              <a:defRPr>
                <a:solidFill>
                  <a:schemeClr val="bg1">
                    <a:lumMod val="75000"/>
                    <a:lumOff val="25000"/>
                  </a:schemeClr>
                </a:solidFill>
              </a:defRPr>
            </a:lvl3pPr>
            <a:lvl4pPr>
              <a:defRPr>
                <a:solidFill>
                  <a:schemeClr val="bg1">
                    <a:lumMod val="75000"/>
                    <a:lumOff val="25000"/>
                  </a:schemeClr>
                </a:solidFill>
              </a:defRPr>
            </a:lvl4pPr>
            <a:lvl5pPr>
              <a:defRPr>
                <a:solidFill>
                  <a:schemeClr val="bg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07044475"/>
      </p:ext>
    </p:extLst>
  </p:cSld>
  <p:clrMapOvr>
    <a:masterClrMapping/>
  </p:clrMapOvr>
  <mc:AlternateContent xmlns:mc="http://schemas.openxmlformats.org/markup-compatibility/2006" xmlns:p14="http://schemas.microsoft.com/office/powerpoint/2010/main">
    <mc:Choice Requires="p14">
      <p:transition spd="slow" p14:dur="2000">
        <p:sndAc>
          <p:stSnd>
            <p:snd r:embed="rId1" name="XYLPAD2.WAV"/>
          </p:stSnd>
        </p:sndAc>
      </p:transition>
    </mc:Choice>
    <mc:Fallback xmlns="">
      <p:transition spd="slow">
        <p:sndAc>
          <p:stSnd>
            <p:snd r:embed="rId3" name="XYLPAD2.WAV"/>
          </p:stSnd>
        </p:sndAc>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5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8134" y="339856"/>
            <a:ext cx="10731500" cy="928687"/>
          </a:xfrm>
          <a:prstGeom prst="rect">
            <a:avLst/>
          </a:prstGeom>
        </p:spPr>
        <p:txBody>
          <a:bodyPr/>
          <a:lstStyle>
            <a:lvl1pPr>
              <a:defRPr>
                <a:solidFill>
                  <a:schemeClr val="bg1">
                    <a:lumMod val="75000"/>
                    <a:lumOff val="25000"/>
                  </a:schemeClr>
                </a:solidFill>
              </a:defRPr>
            </a:lvl1pPr>
          </a:lstStyle>
          <a:p>
            <a:r>
              <a:rPr lang="en-US" dirty="0"/>
              <a:t>Click To Edit Master Title Style</a:t>
            </a:r>
          </a:p>
        </p:txBody>
      </p:sp>
      <p:sp>
        <p:nvSpPr>
          <p:cNvPr id="4" name="Picture Placeholder 3">
            <a:extLst>
              <a:ext uri="{FF2B5EF4-FFF2-40B4-BE49-F238E27FC236}">
                <a16:creationId xmlns:a16="http://schemas.microsoft.com/office/drawing/2014/main" id="{F51A5998-FD2E-4A92-BCA1-D7FDECAC6F09}"/>
              </a:ext>
            </a:extLst>
          </p:cNvPr>
          <p:cNvSpPr>
            <a:spLocks noGrp="1"/>
          </p:cNvSpPr>
          <p:nvPr>
            <p:ph type="pic" sz="quarter" idx="10"/>
          </p:nvPr>
        </p:nvSpPr>
        <p:spPr>
          <a:xfrm>
            <a:off x="611718" y="1676401"/>
            <a:ext cx="5789084" cy="4430713"/>
          </a:xfrm>
          <a:prstGeom prst="rect">
            <a:avLst/>
          </a:prstGeom>
        </p:spPr>
        <p:txBody>
          <a:bodyPr/>
          <a:lstStyle/>
          <a:p>
            <a:endParaRPr lang="en-US"/>
          </a:p>
        </p:txBody>
      </p:sp>
      <p:sp>
        <p:nvSpPr>
          <p:cNvPr id="6" name="Text Placeholder 5">
            <a:extLst>
              <a:ext uri="{FF2B5EF4-FFF2-40B4-BE49-F238E27FC236}">
                <a16:creationId xmlns:a16="http://schemas.microsoft.com/office/drawing/2014/main" id="{3C325D32-6A2A-4FC0-86A3-A5B4C711026E}"/>
              </a:ext>
            </a:extLst>
          </p:cNvPr>
          <p:cNvSpPr>
            <a:spLocks noGrp="1"/>
          </p:cNvSpPr>
          <p:nvPr>
            <p:ph type="body" sz="quarter" idx="11"/>
          </p:nvPr>
        </p:nvSpPr>
        <p:spPr>
          <a:xfrm>
            <a:off x="6633634" y="1676401"/>
            <a:ext cx="5558367" cy="4430713"/>
          </a:xfrm>
          <a:prstGeom prst="rect">
            <a:avLst/>
          </a:prstGeom>
        </p:spPr>
        <p:txBody>
          <a:bodyPr/>
          <a:lstStyle>
            <a:lvl1pPr>
              <a:defRPr>
                <a:solidFill>
                  <a:schemeClr val="bg1">
                    <a:lumMod val="75000"/>
                    <a:lumOff val="25000"/>
                  </a:schemeClr>
                </a:solidFill>
              </a:defRPr>
            </a:lvl1pPr>
            <a:lvl2pPr>
              <a:defRPr>
                <a:solidFill>
                  <a:schemeClr val="bg1">
                    <a:lumMod val="75000"/>
                    <a:lumOff val="25000"/>
                  </a:schemeClr>
                </a:solidFill>
              </a:defRPr>
            </a:lvl2pPr>
            <a:lvl3pPr>
              <a:defRPr>
                <a:solidFill>
                  <a:schemeClr val="bg1">
                    <a:lumMod val="75000"/>
                    <a:lumOff val="25000"/>
                  </a:schemeClr>
                </a:solidFill>
              </a:defRPr>
            </a:lvl3pPr>
            <a:lvl4pPr>
              <a:defRPr>
                <a:solidFill>
                  <a:schemeClr val="bg1">
                    <a:lumMod val="75000"/>
                    <a:lumOff val="25000"/>
                  </a:schemeClr>
                </a:solidFill>
              </a:defRPr>
            </a:lvl4pPr>
            <a:lvl5pPr>
              <a:defRPr>
                <a:solidFill>
                  <a:schemeClr val="bg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87069997"/>
      </p:ext>
    </p:extLst>
  </p:cSld>
  <p:clrMapOvr>
    <a:masterClrMapping/>
  </p:clrMapOvr>
  <mc:AlternateContent xmlns:mc="http://schemas.openxmlformats.org/markup-compatibility/2006" xmlns:p14="http://schemas.microsoft.com/office/powerpoint/2010/main">
    <mc:Choice Requires="p14">
      <p:transition spd="slow" p14:dur="2000">
        <p:sndAc>
          <p:stSnd>
            <p:snd r:embed="rId1" name="XYLPAD2.WAV"/>
          </p:stSnd>
        </p:sndAc>
      </p:transition>
    </mc:Choice>
    <mc:Fallback xmlns="">
      <p:transition spd="slow">
        <p:sndAc>
          <p:stSnd>
            <p:snd r:embed="rId3" name="XYLPAD2.WAV"/>
          </p:stSnd>
        </p:sndAc>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6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8134" y="339856"/>
            <a:ext cx="10731500" cy="928687"/>
          </a:xfrm>
          <a:prstGeom prst="rect">
            <a:avLst/>
          </a:prstGeom>
        </p:spPr>
        <p:txBody>
          <a:bodyPr/>
          <a:lstStyle>
            <a:lvl1pPr>
              <a:defRPr>
                <a:solidFill>
                  <a:schemeClr val="bg1">
                    <a:lumMod val="75000"/>
                    <a:lumOff val="25000"/>
                  </a:schemeClr>
                </a:solidFill>
              </a:defRPr>
            </a:lvl1pPr>
          </a:lstStyle>
          <a:p>
            <a:r>
              <a:rPr lang="en-US" dirty="0"/>
              <a:t>Click To Edit Master Title Style</a:t>
            </a:r>
          </a:p>
        </p:txBody>
      </p:sp>
      <p:sp>
        <p:nvSpPr>
          <p:cNvPr id="4" name="Text Placeholder 3">
            <a:extLst>
              <a:ext uri="{FF2B5EF4-FFF2-40B4-BE49-F238E27FC236}">
                <a16:creationId xmlns:a16="http://schemas.microsoft.com/office/drawing/2014/main" id="{15198D49-88CE-4D52-A24F-3E5E20A91B4B}"/>
              </a:ext>
            </a:extLst>
          </p:cNvPr>
          <p:cNvSpPr>
            <a:spLocks noGrp="1"/>
          </p:cNvSpPr>
          <p:nvPr>
            <p:ph type="body" sz="quarter" idx="10"/>
          </p:nvPr>
        </p:nvSpPr>
        <p:spPr>
          <a:xfrm>
            <a:off x="728134" y="1622426"/>
            <a:ext cx="10731500" cy="4005263"/>
          </a:xfrm>
          <a:prstGeom prst="rect">
            <a:avLst/>
          </a:prstGeom>
        </p:spPr>
        <p:txBody>
          <a:bodyPr/>
          <a:lstStyle>
            <a:lvl1pPr>
              <a:defRPr>
                <a:solidFill>
                  <a:schemeClr val="bg1">
                    <a:lumMod val="75000"/>
                    <a:lumOff val="25000"/>
                  </a:schemeClr>
                </a:solidFill>
              </a:defRPr>
            </a:lvl1pPr>
            <a:lvl2pPr>
              <a:defRPr>
                <a:solidFill>
                  <a:schemeClr val="bg1">
                    <a:lumMod val="75000"/>
                    <a:lumOff val="25000"/>
                  </a:schemeClr>
                </a:solidFill>
              </a:defRPr>
            </a:lvl2pPr>
            <a:lvl3pPr>
              <a:defRPr>
                <a:solidFill>
                  <a:schemeClr val="bg1">
                    <a:lumMod val="75000"/>
                    <a:lumOff val="25000"/>
                  </a:schemeClr>
                </a:solidFill>
              </a:defRPr>
            </a:lvl3pPr>
            <a:lvl4pPr>
              <a:defRPr>
                <a:solidFill>
                  <a:schemeClr val="bg1">
                    <a:lumMod val="75000"/>
                    <a:lumOff val="25000"/>
                  </a:schemeClr>
                </a:solidFill>
              </a:defRPr>
            </a:lvl4pPr>
            <a:lvl5pPr>
              <a:defRPr>
                <a:solidFill>
                  <a:schemeClr val="bg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69345274"/>
      </p:ext>
    </p:extLst>
  </p:cSld>
  <p:clrMapOvr>
    <a:masterClrMapping/>
  </p:clrMapOvr>
  <mc:AlternateContent xmlns:mc="http://schemas.openxmlformats.org/markup-compatibility/2006" xmlns:p14="http://schemas.microsoft.com/office/powerpoint/2010/main">
    <mc:Choice Requires="p14">
      <p:transition spd="slow" p14:dur="2000">
        <p:sndAc>
          <p:stSnd>
            <p:snd r:embed="rId1" name="XYLPAD2.WAV"/>
          </p:stSnd>
        </p:sndAc>
      </p:transition>
    </mc:Choice>
    <mc:Fallback xmlns="">
      <p:transition spd="slow">
        <p:sndAc>
          <p:stSnd>
            <p:snd r:embed="rId3" name="XYLPAD2.WAV"/>
          </p:stSnd>
        </p:sndAc>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7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8134" y="339856"/>
            <a:ext cx="10731500" cy="928687"/>
          </a:xfrm>
          <a:prstGeom prst="rect">
            <a:avLst/>
          </a:prstGeom>
        </p:spPr>
        <p:txBody>
          <a:bodyPr/>
          <a:lstStyle>
            <a:lvl1pPr>
              <a:defRPr>
                <a:solidFill>
                  <a:schemeClr val="bg1">
                    <a:lumMod val="75000"/>
                    <a:lumOff val="25000"/>
                  </a:schemeClr>
                </a:solidFill>
              </a:defRPr>
            </a:lvl1pPr>
          </a:lstStyle>
          <a:p>
            <a:r>
              <a:rPr lang="en-US" dirty="0"/>
              <a:t>Click To Edit Master Title Style</a:t>
            </a:r>
          </a:p>
        </p:txBody>
      </p:sp>
      <p:sp>
        <p:nvSpPr>
          <p:cNvPr id="4" name="Picture Placeholder 3">
            <a:extLst>
              <a:ext uri="{FF2B5EF4-FFF2-40B4-BE49-F238E27FC236}">
                <a16:creationId xmlns:a16="http://schemas.microsoft.com/office/drawing/2014/main" id="{F51A5998-FD2E-4A92-BCA1-D7FDECAC6F09}"/>
              </a:ext>
            </a:extLst>
          </p:cNvPr>
          <p:cNvSpPr>
            <a:spLocks noGrp="1"/>
          </p:cNvSpPr>
          <p:nvPr>
            <p:ph type="pic" sz="quarter" idx="10"/>
          </p:nvPr>
        </p:nvSpPr>
        <p:spPr>
          <a:xfrm>
            <a:off x="611718" y="1676401"/>
            <a:ext cx="5789084" cy="4430713"/>
          </a:xfrm>
          <a:prstGeom prst="rect">
            <a:avLst/>
          </a:prstGeom>
        </p:spPr>
        <p:txBody>
          <a:bodyPr/>
          <a:lstStyle/>
          <a:p>
            <a:endParaRPr lang="en-US" dirty="0"/>
          </a:p>
        </p:txBody>
      </p:sp>
      <p:sp>
        <p:nvSpPr>
          <p:cNvPr id="6" name="Text Placeholder 5">
            <a:extLst>
              <a:ext uri="{FF2B5EF4-FFF2-40B4-BE49-F238E27FC236}">
                <a16:creationId xmlns:a16="http://schemas.microsoft.com/office/drawing/2014/main" id="{3C325D32-6A2A-4FC0-86A3-A5B4C711026E}"/>
              </a:ext>
            </a:extLst>
          </p:cNvPr>
          <p:cNvSpPr>
            <a:spLocks noGrp="1"/>
          </p:cNvSpPr>
          <p:nvPr>
            <p:ph type="body" sz="quarter" idx="11"/>
          </p:nvPr>
        </p:nvSpPr>
        <p:spPr>
          <a:xfrm>
            <a:off x="6633634" y="1676401"/>
            <a:ext cx="5558367" cy="4430713"/>
          </a:xfrm>
          <a:prstGeom prst="rect">
            <a:avLst/>
          </a:prstGeom>
        </p:spPr>
        <p:txBody>
          <a:bodyPr/>
          <a:lstStyle>
            <a:lvl1pPr>
              <a:defRPr>
                <a:solidFill>
                  <a:schemeClr val="bg1">
                    <a:lumMod val="75000"/>
                    <a:lumOff val="25000"/>
                  </a:schemeClr>
                </a:solidFill>
              </a:defRPr>
            </a:lvl1pPr>
            <a:lvl2pPr>
              <a:defRPr>
                <a:solidFill>
                  <a:schemeClr val="bg1">
                    <a:lumMod val="75000"/>
                    <a:lumOff val="25000"/>
                  </a:schemeClr>
                </a:solidFill>
              </a:defRPr>
            </a:lvl2pPr>
            <a:lvl3pPr>
              <a:defRPr>
                <a:solidFill>
                  <a:schemeClr val="bg1">
                    <a:lumMod val="75000"/>
                    <a:lumOff val="25000"/>
                  </a:schemeClr>
                </a:solidFill>
              </a:defRPr>
            </a:lvl3pPr>
            <a:lvl4pPr>
              <a:defRPr>
                <a:solidFill>
                  <a:schemeClr val="bg1">
                    <a:lumMod val="75000"/>
                    <a:lumOff val="25000"/>
                  </a:schemeClr>
                </a:solidFill>
              </a:defRPr>
            </a:lvl4pPr>
            <a:lvl5pPr>
              <a:defRPr>
                <a:solidFill>
                  <a:schemeClr val="bg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21113065"/>
      </p:ext>
    </p:extLst>
  </p:cSld>
  <p:clrMapOvr>
    <a:masterClrMapping/>
  </p:clrMapOvr>
  <mc:AlternateContent xmlns:mc="http://schemas.openxmlformats.org/markup-compatibility/2006" xmlns:p14="http://schemas.microsoft.com/office/powerpoint/2010/main">
    <mc:Choice Requires="p14">
      <p:transition spd="slow" p14:dur="2000">
        <p:sndAc>
          <p:stSnd>
            <p:snd r:embed="rId1" name="XYLPAD2.WAV"/>
          </p:stSnd>
        </p:sndAc>
      </p:transition>
    </mc:Choice>
    <mc:Fallback xmlns="">
      <p:transition spd="slow">
        <p:sndAc>
          <p:stSnd>
            <p:snd r:embed="rId3" name="XYLPAD2.WAV"/>
          </p:stSnd>
        </p:sndAc>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_Section Header">
    <p:spTree>
      <p:nvGrpSpPr>
        <p:cNvPr id="1" name=""/>
        <p:cNvGrpSpPr/>
        <p:nvPr/>
      </p:nvGrpSpPr>
      <p:grpSpPr>
        <a:xfrm>
          <a:off x="0" y="0"/>
          <a:ext cx="0" cy="0"/>
          <a:chOff x="0" y="0"/>
          <a:chExt cx="0" cy="0"/>
        </a:xfrm>
      </p:grpSpPr>
      <p:sp>
        <p:nvSpPr>
          <p:cNvPr id="16" name="Rectangle 15"/>
          <p:cNvSpPr/>
          <p:nvPr/>
        </p:nvSpPr>
        <p:spPr bwMode="auto">
          <a:xfrm>
            <a:off x="0" y="5118100"/>
            <a:ext cx="12192000" cy="673100"/>
          </a:xfrm>
          <a:prstGeom prst="rect">
            <a:avLst/>
          </a:prstGeom>
          <a:gradFill flip="none" rotWithShape="1">
            <a:gsLst>
              <a:gs pos="0">
                <a:schemeClr val="bg2"/>
              </a:gs>
              <a:gs pos="100000">
                <a:schemeClr val="bg1">
                  <a:alpha val="0"/>
                </a:schemeClr>
              </a:gs>
            </a:gsLst>
            <a:lin ang="16200000" scaled="0"/>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1" charset="-128"/>
            </a:endParaRPr>
          </a:p>
        </p:txBody>
      </p:sp>
      <p:sp>
        <p:nvSpPr>
          <p:cNvPr id="9" name="Rectangle 8"/>
          <p:cNvSpPr/>
          <p:nvPr/>
        </p:nvSpPr>
        <p:spPr bwMode="auto">
          <a:xfrm>
            <a:off x="0" y="5519557"/>
            <a:ext cx="12192000" cy="1320800"/>
          </a:xfrm>
          <a:prstGeom prst="rect">
            <a:avLst/>
          </a:prstGeom>
          <a:solidFill>
            <a:schemeClr val="accent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1" charset="-128"/>
            </a:endParaRPr>
          </a:p>
        </p:txBody>
      </p:sp>
      <p:cxnSp>
        <p:nvCxnSpPr>
          <p:cNvPr id="15" name="Straight Connector 14"/>
          <p:cNvCxnSpPr/>
          <p:nvPr/>
        </p:nvCxnSpPr>
        <p:spPr bwMode="auto">
          <a:xfrm>
            <a:off x="0" y="5537200"/>
            <a:ext cx="12192000" cy="1588"/>
          </a:xfrm>
          <a:prstGeom prst="line">
            <a:avLst/>
          </a:prstGeom>
          <a:solidFill>
            <a:schemeClr val="accent1"/>
          </a:solidFill>
          <a:ln w="38100" cap="flat" cmpd="sng" algn="ctr">
            <a:solidFill>
              <a:schemeClr val="tx1"/>
            </a:solidFill>
            <a:prstDash val="solid"/>
            <a:round/>
            <a:headEnd type="none" w="med" len="med"/>
            <a:tailEnd type="none" w="med" len="med"/>
          </a:ln>
          <a:effectLst/>
        </p:spPr>
      </p:cxnSp>
      <p:sp>
        <p:nvSpPr>
          <p:cNvPr id="13" name="Rectangle 12"/>
          <p:cNvSpPr/>
          <p:nvPr userDrawn="1"/>
        </p:nvSpPr>
        <p:spPr bwMode="auto">
          <a:xfrm>
            <a:off x="0" y="5118100"/>
            <a:ext cx="12192000" cy="673100"/>
          </a:xfrm>
          <a:prstGeom prst="rect">
            <a:avLst/>
          </a:prstGeom>
          <a:gradFill flip="none" rotWithShape="1">
            <a:gsLst>
              <a:gs pos="0">
                <a:schemeClr val="bg2"/>
              </a:gs>
              <a:gs pos="100000">
                <a:schemeClr val="bg1">
                  <a:alpha val="0"/>
                </a:schemeClr>
              </a:gs>
            </a:gsLst>
            <a:lin ang="16200000" scaled="0"/>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Narrow"/>
              <a:ea typeface="ＭＳ Ｐゴシック" pitchFamily="1" charset="-128"/>
            </a:endParaRPr>
          </a:p>
        </p:txBody>
      </p:sp>
      <p:cxnSp>
        <p:nvCxnSpPr>
          <p:cNvPr id="17" name="Straight Connector 16"/>
          <p:cNvCxnSpPr/>
          <p:nvPr userDrawn="1"/>
        </p:nvCxnSpPr>
        <p:spPr bwMode="auto">
          <a:xfrm>
            <a:off x="0" y="5537200"/>
            <a:ext cx="12192000" cy="1588"/>
          </a:xfrm>
          <a:prstGeom prst="line">
            <a:avLst/>
          </a:prstGeom>
          <a:solidFill>
            <a:schemeClr val="accent1"/>
          </a:solidFill>
          <a:ln w="38100" cap="flat" cmpd="sng" algn="ctr">
            <a:solidFill>
              <a:schemeClr val="tx1"/>
            </a:solidFill>
            <a:prstDash val="solid"/>
            <a:round/>
            <a:headEnd type="none" w="med" len="med"/>
            <a:tailEnd type="none" w="med" len="med"/>
          </a:ln>
          <a:effectLst/>
        </p:spPr>
      </p:cxnSp>
      <p:sp>
        <p:nvSpPr>
          <p:cNvPr id="23" name="Slide Number Placeholder 1"/>
          <p:cNvSpPr>
            <a:spLocks noGrp="1"/>
          </p:cNvSpPr>
          <p:nvPr>
            <p:ph type="sldNum" sz="quarter" idx="4"/>
          </p:nvPr>
        </p:nvSpPr>
        <p:spPr>
          <a:xfrm>
            <a:off x="5410775" y="6488258"/>
            <a:ext cx="13793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C34FAA5E-7FB0-4E59-8CF2-002F1F791363}" type="slidenum">
              <a:rPr lang="en-US" smtClean="0"/>
              <a:pPr/>
              <a:t>‹#›</a:t>
            </a:fld>
            <a:endParaRPr lang="en-US"/>
          </a:p>
        </p:txBody>
      </p:sp>
      <p:pic>
        <p:nvPicPr>
          <p:cNvPr id="8" name="Picture 7">
            <a:extLst>
              <a:ext uri="{FF2B5EF4-FFF2-40B4-BE49-F238E27FC236}">
                <a16:creationId xmlns:a16="http://schemas.microsoft.com/office/drawing/2014/main" id="{C5890302-2F01-57D0-9C72-1C0C0C0C087F}"/>
              </a:ext>
            </a:extLst>
          </p:cNvPr>
          <p:cNvPicPr>
            <a:picLocks noChangeAspect="1"/>
          </p:cNvPicPr>
          <p:nvPr userDrawn="1"/>
        </p:nvPicPr>
        <p:blipFill>
          <a:blip r:embed="rId3"/>
          <a:stretch>
            <a:fillRect/>
          </a:stretch>
        </p:blipFill>
        <p:spPr>
          <a:xfrm>
            <a:off x="10803483" y="5840630"/>
            <a:ext cx="1117347" cy="673100"/>
          </a:xfrm>
          <a:prstGeom prst="rect">
            <a:avLst/>
          </a:prstGeom>
        </p:spPr>
      </p:pic>
    </p:spTree>
    <p:extLst>
      <p:ext uri="{BB962C8B-B14F-4D97-AF65-F5344CB8AC3E}">
        <p14:creationId xmlns:p14="http://schemas.microsoft.com/office/powerpoint/2010/main" val="1219213846"/>
      </p:ext>
    </p:extLst>
  </p:cSld>
  <p:clrMapOvr>
    <a:masterClrMapping/>
  </p:clrMapOvr>
  <mc:AlternateContent xmlns:mc="http://schemas.openxmlformats.org/markup-compatibility/2006" xmlns:p14="http://schemas.microsoft.com/office/powerpoint/2010/main">
    <mc:Choice Requires="p14">
      <p:transition spd="slow" p14:dur="2000">
        <p:sndAc>
          <p:stSnd>
            <p:snd r:embed="rId1" name="XYLPAD2.WAV"/>
          </p:stSnd>
        </p:sndAc>
      </p:transition>
    </mc:Choice>
    <mc:Fallback xmlns="">
      <p:transition spd="slow">
        <p:sndAc>
          <p:stSnd>
            <p:snd r:embed="rId5" name="XYLPAD2.WAV"/>
          </p:stSnd>
        </p:sndAc>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8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8134" y="339856"/>
            <a:ext cx="10731500" cy="928687"/>
          </a:xfrm>
          <a:prstGeom prst="rect">
            <a:avLst/>
          </a:prstGeom>
        </p:spPr>
        <p:txBody>
          <a:bodyPr/>
          <a:lstStyle>
            <a:lvl1pPr>
              <a:defRPr>
                <a:solidFill>
                  <a:schemeClr val="bg1">
                    <a:lumMod val="75000"/>
                    <a:lumOff val="25000"/>
                  </a:schemeClr>
                </a:solidFill>
              </a:defRPr>
            </a:lvl1pPr>
          </a:lstStyle>
          <a:p>
            <a:r>
              <a:rPr lang="en-US" dirty="0"/>
              <a:t>Click To Edit Master Title Style</a:t>
            </a:r>
          </a:p>
        </p:txBody>
      </p:sp>
      <p:sp>
        <p:nvSpPr>
          <p:cNvPr id="4" name="Text Placeholder 3">
            <a:extLst>
              <a:ext uri="{FF2B5EF4-FFF2-40B4-BE49-F238E27FC236}">
                <a16:creationId xmlns:a16="http://schemas.microsoft.com/office/drawing/2014/main" id="{15198D49-88CE-4D52-A24F-3E5E20A91B4B}"/>
              </a:ext>
            </a:extLst>
          </p:cNvPr>
          <p:cNvSpPr>
            <a:spLocks noGrp="1"/>
          </p:cNvSpPr>
          <p:nvPr>
            <p:ph type="body" sz="quarter" idx="10"/>
          </p:nvPr>
        </p:nvSpPr>
        <p:spPr>
          <a:xfrm>
            <a:off x="728134" y="1622426"/>
            <a:ext cx="10731500" cy="4005263"/>
          </a:xfrm>
          <a:prstGeom prst="rect">
            <a:avLst/>
          </a:prstGeom>
        </p:spPr>
        <p:txBody>
          <a:bodyPr/>
          <a:lstStyle>
            <a:lvl1pPr>
              <a:defRPr>
                <a:solidFill>
                  <a:schemeClr val="bg1">
                    <a:lumMod val="75000"/>
                    <a:lumOff val="25000"/>
                  </a:schemeClr>
                </a:solidFill>
              </a:defRPr>
            </a:lvl1pPr>
            <a:lvl2pPr>
              <a:defRPr>
                <a:solidFill>
                  <a:schemeClr val="bg1">
                    <a:lumMod val="75000"/>
                    <a:lumOff val="25000"/>
                  </a:schemeClr>
                </a:solidFill>
              </a:defRPr>
            </a:lvl2pPr>
            <a:lvl3pPr>
              <a:defRPr>
                <a:solidFill>
                  <a:schemeClr val="bg1">
                    <a:lumMod val="75000"/>
                    <a:lumOff val="25000"/>
                  </a:schemeClr>
                </a:solidFill>
              </a:defRPr>
            </a:lvl3pPr>
            <a:lvl4pPr>
              <a:defRPr>
                <a:solidFill>
                  <a:schemeClr val="bg1">
                    <a:lumMod val="75000"/>
                    <a:lumOff val="25000"/>
                  </a:schemeClr>
                </a:solidFill>
              </a:defRPr>
            </a:lvl4pPr>
            <a:lvl5pPr>
              <a:defRPr>
                <a:solidFill>
                  <a:schemeClr val="bg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02679554"/>
      </p:ext>
    </p:extLst>
  </p:cSld>
  <p:clrMapOvr>
    <a:masterClrMapping/>
  </p:clrMapOvr>
  <mc:AlternateContent xmlns:mc="http://schemas.openxmlformats.org/markup-compatibility/2006" xmlns:p14="http://schemas.microsoft.com/office/powerpoint/2010/main">
    <mc:Choice Requires="p14">
      <p:transition spd="slow" p14:dur="2000">
        <p:sndAc>
          <p:stSnd>
            <p:snd r:embed="rId1" name="XYLPAD2.WAV"/>
          </p:stSnd>
        </p:sndAc>
      </p:transition>
    </mc:Choice>
    <mc:Fallback xmlns="">
      <p:transition spd="slow">
        <p:sndAc>
          <p:stSnd>
            <p:snd r:embed="rId3" name="XYLPAD2.WAV"/>
          </p:stSnd>
        </p:sndAc>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9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8134" y="339856"/>
            <a:ext cx="10731500" cy="928687"/>
          </a:xfrm>
          <a:prstGeom prst="rect">
            <a:avLst/>
          </a:prstGeom>
        </p:spPr>
        <p:txBody>
          <a:bodyPr/>
          <a:lstStyle>
            <a:lvl1pPr>
              <a:defRPr>
                <a:solidFill>
                  <a:schemeClr val="bg1">
                    <a:lumMod val="75000"/>
                    <a:lumOff val="25000"/>
                  </a:schemeClr>
                </a:solidFill>
              </a:defRPr>
            </a:lvl1pPr>
          </a:lstStyle>
          <a:p>
            <a:r>
              <a:rPr lang="en-US" dirty="0"/>
              <a:t>Click To Edit Master Title Style</a:t>
            </a:r>
          </a:p>
        </p:txBody>
      </p:sp>
      <p:sp>
        <p:nvSpPr>
          <p:cNvPr id="4" name="Picture Placeholder 3">
            <a:extLst>
              <a:ext uri="{FF2B5EF4-FFF2-40B4-BE49-F238E27FC236}">
                <a16:creationId xmlns:a16="http://schemas.microsoft.com/office/drawing/2014/main" id="{F51A5998-FD2E-4A92-BCA1-D7FDECAC6F09}"/>
              </a:ext>
            </a:extLst>
          </p:cNvPr>
          <p:cNvSpPr>
            <a:spLocks noGrp="1"/>
          </p:cNvSpPr>
          <p:nvPr>
            <p:ph type="pic" sz="quarter" idx="10"/>
          </p:nvPr>
        </p:nvSpPr>
        <p:spPr>
          <a:xfrm>
            <a:off x="611718" y="1676401"/>
            <a:ext cx="5789084" cy="4430713"/>
          </a:xfrm>
          <a:prstGeom prst="rect">
            <a:avLst/>
          </a:prstGeom>
        </p:spPr>
        <p:txBody>
          <a:bodyPr/>
          <a:lstStyle/>
          <a:p>
            <a:endParaRPr lang="en-US" dirty="0"/>
          </a:p>
        </p:txBody>
      </p:sp>
      <p:sp>
        <p:nvSpPr>
          <p:cNvPr id="6" name="Text Placeholder 5">
            <a:extLst>
              <a:ext uri="{FF2B5EF4-FFF2-40B4-BE49-F238E27FC236}">
                <a16:creationId xmlns:a16="http://schemas.microsoft.com/office/drawing/2014/main" id="{3C325D32-6A2A-4FC0-86A3-A5B4C711026E}"/>
              </a:ext>
            </a:extLst>
          </p:cNvPr>
          <p:cNvSpPr>
            <a:spLocks noGrp="1"/>
          </p:cNvSpPr>
          <p:nvPr>
            <p:ph type="body" sz="quarter" idx="11"/>
          </p:nvPr>
        </p:nvSpPr>
        <p:spPr>
          <a:xfrm>
            <a:off x="6633634" y="1676401"/>
            <a:ext cx="5558367" cy="4430713"/>
          </a:xfrm>
          <a:prstGeom prst="rect">
            <a:avLst/>
          </a:prstGeom>
        </p:spPr>
        <p:txBody>
          <a:bodyPr/>
          <a:lstStyle>
            <a:lvl1pPr>
              <a:defRPr>
                <a:solidFill>
                  <a:schemeClr val="bg1">
                    <a:lumMod val="75000"/>
                    <a:lumOff val="25000"/>
                  </a:schemeClr>
                </a:solidFill>
              </a:defRPr>
            </a:lvl1pPr>
            <a:lvl2pPr>
              <a:defRPr>
                <a:solidFill>
                  <a:schemeClr val="bg1">
                    <a:lumMod val="75000"/>
                    <a:lumOff val="25000"/>
                  </a:schemeClr>
                </a:solidFill>
              </a:defRPr>
            </a:lvl2pPr>
            <a:lvl3pPr>
              <a:defRPr>
                <a:solidFill>
                  <a:schemeClr val="bg1">
                    <a:lumMod val="75000"/>
                    <a:lumOff val="25000"/>
                  </a:schemeClr>
                </a:solidFill>
              </a:defRPr>
            </a:lvl3pPr>
            <a:lvl4pPr>
              <a:defRPr>
                <a:solidFill>
                  <a:schemeClr val="bg1">
                    <a:lumMod val="75000"/>
                    <a:lumOff val="25000"/>
                  </a:schemeClr>
                </a:solidFill>
              </a:defRPr>
            </a:lvl4pPr>
            <a:lvl5pPr>
              <a:defRPr>
                <a:solidFill>
                  <a:schemeClr val="bg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51423358"/>
      </p:ext>
    </p:extLst>
  </p:cSld>
  <p:clrMapOvr>
    <a:masterClrMapping/>
  </p:clrMapOvr>
  <mc:AlternateContent xmlns:mc="http://schemas.openxmlformats.org/markup-compatibility/2006" xmlns:p14="http://schemas.microsoft.com/office/powerpoint/2010/main">
    <mc:Choice Requires="p14">
      <p:transition spd="slow" p14:dur="2000">
        <p:sndAc>
          <p:stSnd>
            <p:snd r:embed="rId1" name="XYLPAD2.WAV"/>
          </p:stSnd>
        </p:sndAc>
      </p:transition>
    </mc:Choice>
    <mc:Fallback xmlns="">
      <p:transition spd="slow">
        <p:sndAc>
          <p:stSnd>
            <p:snd r:embed="rId3" name="XYLPAD2.WAV"/>
          </p:stSnd>
        </p:sndAc>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3_Section Header">
    <p:spTree>
      <p:nvGrpSpPr>
        <p:cNvPr id="1" name=""/>
        <p:cNvGrpSpPr/>
        <p:nvPr/>
      </p:nvGrpSpPr>
      <p:grpSpPr>
        <a:xfrm>
          <a:off x="0" y="0"/>
          <a:ext cx="0" cy="0"/>
          <a:chOff x="0" y="0"/>
          <a:chExt cx="0" cy="0"/>
        </a:xfrm>
      </p:grpSpPr>
      <p:sp>
        <p:nvSpPr>
          <p:cNvPr id="16" name="Rectangle 15"/>
          <p:cNvSpPr/>
          <p:nvPr/>
        </p:nvSpPr>
        <p:spPr bwMode="auto">
          <a:xfrm>
            <a:off x="0" y="5118100"/>
            <a:ext cx="12192000" cy="673100"/>
          </a:xfrm>
          <a:prstGeom prst="rect">
            <a:avLst/>
          </a:prstGeom>
          <a:gradFill flip="none" rotWithShape="1">
            <a:gsLst>
              <a:gs pos="0">
                <a:schemeClr val="bg2"/>
              </a:gs>
              <a:gs pos="100000">
                <a:schemeClr val="bg1">
                  <a:alpha val="0"/>
                </a:schemeClr>
              </a:gs>
            </a:gsLst>
            <a:lin ang="16200000" scaled="0"/>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1" charset="-128"/>
            </a:endParaRPr>
          </a:p>
        </p:txBody>
      </p:sp>
      <p:sp>
        <p:nvSpPr>
          <p:cNvPr id="9" name="Rectangle 8"/>
          <p:cNvSpPr/>
          <p:nvPr/>
        </p:nvSpPr>
        <p:spPr bwMode="auto">
          <a:xfrm>
            <a:off x="0" y="5537200"/>
            <a:ext cx="12192000" cy="1320800"/>
          </a:xfrm>
          <a:prstGeom prst="rect">
            <a:avLst/>
          </a:prstGeom>
          <a:solidFill>
            <a:schemeClr val="accent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1" charset="-128"/>
            </a:endParaRPr>
          </a:p>
        </p:txBody>
      </p:sp>
      <p:sp>
        <p:nvSpPr>
          <p:cNvPr id="4" name="Rectangle 4"/>
          <p:cNvSpPr>
            <a:spLocks noChangeArrowheads="1"/>
          </p:cNvSpPr>
          <p:nvPr/>
        </p:nvSpPr>
        <p:spPr bwMode="gray">
          <a:xfrm>
            <a:off x="2667001" y="6210300"/>
            <a:ext cx="5469481" cy="584200"/>
          </a:xfrm>
          <a:prstGeom prst="rect">
            <a:avLst/>
          </a:prstGeom>
          <a:noFill/>
          <a:ln w="9525">
            <a:noFill/>
            <a:miter lim="800000"/>
            <a:headEnd/>
            <a:tailEnd/>
          </a:ln>
        </p:spPr>
        <p:txBody>
          <a:bodyPr lIns="0" tIns="0" rIns="0" bIns="0" anchor="ctr"/>
          <a:lstStyle/>
          <a:p>
            <a:pPr algn="r" defTabSz="801688"/>
            <a:r>
              <a:rPr lang="da-DK" sz="1800">
                <a:solidFill>
                  <a:srgbClr val="1C3672"/>
                </a:solidFill>
                <a:latin typeface="Arial Narrow" pitchFamily="34" charset="0"/>
              </a:rPr>
              <a:t>Empowering Leaders in Business Development </a:t>
            </a:r>
          </a:p>
          <a:p>
            <a:pPr defTabSz="801688"/>
            <a:endParaRPr lang="en-US" sz="1800" dirty="0">
              <a:solidFill>
                <a:srgbClr val="1D3672"/>
              </a:solidFill>
              <a:latin typeface="Arial Narrow" pitchFamily="34" charset="0"/>
            </a:endParaRPr>
          </a:p>
        </p:txBody>
      </p:sp>
      <p:sp>
        <p:nvSpPr>
          <p:cNvPr id="5" name="Rectangle 5"/>
          <p:cNvSpPr txBox="1">
            <a:spLocks noChangeArrowheads="1"/>
          </p:cNvSpPr>
          <p:nvPr/>
        </p:nvSpPr>
        <p:spPr bwMode="gray">
          <a:xfrm>
            <a:off x="2336799" y="5719839"/>
            <a:ext cx="5933367" cy="600075"/>
          </a:xfrm>
          <a:prstGeom prst="rect">
            <a:avLst/>
          </a:prstGeom>
          <a:noFill/>
          <a:ln w="9525">
            <a:noFill/>
            <a:miter lim="800000"/>
            <a:headEnd/>
            <a:tailEnd/>
          </a:ln>
        </p:spPr>
        <p:txBody>
          <a:bodyPr lIns="0" rIns="0" anchor="ctr"/>
          <a:lstStyle/>
          <a:p>
            <a:pPr algn="r" eaLnBrk="0" hangingPunct="0">
              <a:lnSpc>
                <a:spcPct val="95000"/>
              </a:lnSpc>
            </a:pPr>
            <a:r>
              <a:rPr lang="en-US" sz="2600" b="1" dirty="0">
                <a:solidFill>
                  <a:srgbClr val="1C3672"/>
                </a:solidFill>
                <a:latin typeface="+mj-lt"/>
                <a:cs typeface="Arial" charset="0"/>
              </a:rPr>
              <a:t>Mastering Business Development</a:t>
            </a:r>
            <a:r>
              <a:rPr lang="en-US" sz="1600" spc="10" baseline="68000" dirty="0">
                <a:solidFill>
                  <a:srgbClr val="1C3672"/>
                </a:solidFill>
                <a:latin typeface="Arial"/>
                <a:cs typeface="Arial"/>
              </a:rPr>
              <a:t>®</a:t>
            </a:r>
          </a:p>
        </p:txBody>
      </p:sp>
      <p:cxnSp>
        <p:nvCxnSpPr>
          <p:cNvPr id="15" name="Straight Connector 14"/>
          <p:cNvCxnSpPr/>
          <p:nvPr/>
        </p:nvCxnSpPr>
        <p:spPr bwMode="auto">
          <a:xfrm>
            <a:off x="0" y="5537200"/>
            <a:ext cx="12192000" cy="1588"/>
          </a:xfrm>
          <a:prstGeom prst="line">
            <a:avLst/>
          </a:prstGeom>
          <a:solidFill>
            <a:schemeClr val="accent1"/>
          </a:solidFill>
          <a:ln w="38100" cap="flat" cmpd="sng" algn="ctr">
            <a:solidFill>
              <a:schemeClr val="tx1"/>
            </a:solidFill>
            <a:prstDash val="solid"/>
            <a:round/>
            <a:headEnd type="none" w="med" len="med"/>
            <a:tailEnd type="none" w="med" len="med"/>
          </a:ln>
          <a:effectLst/>
        </p:spPr>
      </p:cxnSp>
      <p:pic>
        <p:nvPicPr>
          <p:cNvPr id="11" name="Picture 10" descr="MBDi logo.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468663" y="5809427"/>
            <a:ext cx="1141005" cy="648524"/>
          </a:xfrm>
          <a:prstGeom prst="rect">
            <a:avLst/>
          </a:prstGeom>
        </p:spPr>
      </p:pic>
      <p:sp>
        <p:nvSpPr>
          <p:cNvPr id="13" name="Rectangle 12"/>
          <p:cNvSpPr/>
          <p:nvPr userDrawn="1"/>
        </p:nvSpPr>
        <p:spPr bwMode="auto">
          <a:xfrm>
            <a:off x="0" y="5118100"/>
            <a:ext cx="12192000" cy="673100"/>
          </a:xfrm>
          <a:prstGeom prst="rect">
            <a:avLst/>
          </a:prstGeom>
          <a:gradFill flip="none" rotWithShape="1">
            <a:gsLst>
              <a:gs pos="0">
                <a:schemeClr val="bg2"/>
              </a:gs>
              <a:gs pos="100000">
                <a:schemeClr val="bg1">
                  <a:alpha val="0"/>
                </a:schemeClr>
              </a:gs>
            </a:gsLst>
            <a:lin ang="16200000" scaled="0"/>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Narrow"/>
              <a:ea typeface="ＭＳ Ｐゴシック" pitchFamily="1" charset="-128"/>
            </a:endParaRPr>
          </a:p>
        </p:txBody>
      </p:sp>
      <p:sp>
        <p:nvSpPr>
          <p:cNvPr id="14" name="Rectangle 13"/>
          <p:cNvSpPr/>
          <p:nvPr userDrawn="1"/>
        </p:nvSpPr>
        <p:spPr bwMode="auto">
          <a:xfrm>
            <a:off x="0" y="5537200"/>
            <a:ext cx="12192000" cy="1320800"/>
          </a:xfrm>
          <a:prstGeom prst="rect">
            <a:avLst/>
          </a:prstGeom>
          <a:solidFill>
            <a:schemeClr val="accent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Narrow"/>
              <a:ea typeface="ＭＳ Ｐゴシック" pitchFamily="1" charset="-128"/>
            </a:endParaRPr>
          </a:p>
        </p:txBody>
      </p:sp>
      <p:cxnSp>
        <p:nvCxnSpPr>
          <p:cNvPr id="17" name="Straight Connector 16"/>
          <p:cNvCxnSpPr/>
          <p:nvPr userDrawn="1"/>
        </p:nvCxnSpPr>
        <p:spPr bwMode="auto">
          <a:xfrm>
            <a:off x="0" y="5537200"/>
            <a:ext cx="12192000" cy="1588"/>
          </a:xfrm>
          <a:prstGeom prst="line">
            <a:avLst/>
          </a:prstGeom>
          <a:solidFill>
            <a:schemeClr val="accent1"/>
          </a:solidFill>
          <a:ln w="38100" cap="flat" cmpd="sng" algn="ctr">
            <a:solidFill>
              <a:schemeClr val="tx1"/>
            </a:solidFill>
            <a:prstDash val="solid"/>
            <a:round/>
            <a:headEnd type="none" w="med" len="med"/>
            <a:tailEnd type="none" w="med" len="med"/>
          </a:ln>
          <a:effectLst/>
        </p:spPr>
      </p:cxnSp>
      <p:sp>
        <p:nvSpPr>
          <p:cNvPr id="23" name="Slide Number Placeholder 1"/>
          <p:cNvSpPr>
            <a:spLocks noGrp="1"/>
          </p:cNvSpPr>
          <p:nvPr>
            <p:ph type="sldNum" sz="quarter" idx="4"/>
          </p:nvPr>
        </p:nvSpPr>
        <p:spPr>
          <a:xfrm>
            <a:off x="5410775" y="6488258"/>
            <a:ext cx="13793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C34FAA5E-7FB0-4E59-8CF2-002F1F791363}" type="slidenum">
              <a:rPr lang="en-US" smtClean="0"/>
              <a:pPr/>
              <a:t>‹#›</a:t>
            </a:fld>
            <a:endParaRPr lang="en-US"/>
          </a:p>
        </p:txBody>
      </p:sp>
      <p:pic>
        <p:nvPicPr>
          <p:cNvPr id="8" name="Picture 7">
            <a:extLst>
              <a:ext uri="{FF2B5EF4-FFF2-40B4-BE49-F238E27FC236}">
                <a16:creationId xmlns:a16="http://schemas.microsoft.com/office/drawing/2014/main" id="{C1AC4BDB-A664-7499-0952-7D0D325FF622}"/>
              </a:ext>
            </a:extLst>
          </p:cNvPr>
          <p:cNvPicPr>
            <a:picLocks noChangeAspect="1"/>
          </p:cNvPicPr>
          <p:nvPr userDrawn="1"/>
        </p:nvPicPr>
        <p:blipFill>
          <a:blip r:embed="rId4"/>
          <a:stretch>
            <a:fillRect/>
          </a:stretch>
        </p:blipFill>
        <p:spPr>
          <a:xfrm>
            <a:off x="10803483" y="5840630"/>
            <a:ext cx="1117347" cy="673100"/>
          </a:xfrm>
          <a:prstGeom prst="rect">
            <a:avLst/>
          </a:prstGeom>
        </p:spPr>
      </p:pic>
    </p:spTree>
    <p:extLst>
      <p:ext uri="{BB962C8B-B14F-4D97-AF65-F5344CB8AC3E}">
        <p14:creationId xmlns:p14="http://schemas.microsoft.com/office/powerpoint/2010/main" val="395107456"/>
      </p:ext>
    </p:extLst>
  </p:cSld>
  <p:clrMapOvr>
    <a:masterClrMapping/>
  </p:clrMapOvr>
  <mc:AlternateContent xmlns:mc="http://schemas.openxmlformats.org/markup-compatibility/2006" xmlns:p14="http://schemas.microsoft.com/office/powerpoint/2010/main">
    <mc:Choice Requires="p14">
      <p:transition spd="slow" p14:dur="2000">
        <p:sndAc>
          <p:stSnd>
            <p:snd r:embed="rId1" name="XYLPAD2.WAV"/>
          </p:stSnd>
        </p:sndAc>
      </p:transition>
    </mc:Choice>
    <mc:Fallback xmlns="">
      <p:transition spd="slow">
        <p:sndAc>
          <p:stSnd>
            <p:snd r:embed="rId5" name="XYLPAD2.WAV"/>
          </p:stSnd>
        </p:sndAc>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slideLayout" Target="../slideLayouts/slideLayout17.xml"/><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slideLayout" Target="../slideLayouts/slideLayout16.xml"/><Relationship Id="rId17" Type="http://schemas.openxmlformats.org/officeDocument/2006/relationships/audio" Target="../media/audio1.bin"/><Relationship Id="rId2" Type="http://schemas.openxmlformats.org/officeDocument/2006/relationships/slideLayout" Target="../slideLayouts/slideLayout6.xml"/><Relationship Id="rId16" Type="http://schemas.openxmlformats.org/officeDocument/2006/relationships/theme" Target="../theme/theme3.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5" Type="http://schemas.openxmlformats.org/officeDocument/2006/relationships/slideLayout" Target="../slideLayouts/slideLayout19.xml"/><Relationship Id="rId23" Type="http://schemas.openxmlformats.org/officeDocument/2006/relationships/audio" Target="../media/audio1.bin"/><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 Id="rId14"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00B0F0"/>
        </a:solidFill>
        <a:effectLst/>
      </p:bgPr>
    </p:bg>
    <p:spTree>
      <p:nvGrpSpPr>
        <p:cNvPr id="1" name=""/>
        <p:cNvGrpSpPr/>
        <p:nvPr/>
      </p:nvGrpSpPr>
      <p:grpSpPr>
        <a:xfrm>
          <a:off x="0" y="0"/>
          <a:ext cx="0" cy="0"/>
          <a:chOff x="0" y="0"/>
          <a:chExt cx="0" cy="0"/>
        </a:xfrm>
      </p:grpSpPr>
      <p:pic>
        <p:nvPicPr>
          <p:cNvPr id="20" name="Picture 19" descr="footnote bar5.png"/>
          <p:cNvPicPr>
            <a:picLocks noChangeAspect="1"/>
          </p:cNvPicPr>
          <p:nvPr/>
        </p:nvPicPr>
        <p:blipFill>
          <a:blip r:embed="rId4" cstate="email">
            <a:alphaModFix amt="84000"/>
            <a:extLst>
              <a:ext uri="{28A0092B-C50C-407E-A947-70E740481C1C}">
                <a14:useLocalDpi xmlns:a14="http://schemas.microsoft.com/office/drawing/2010/main"/>
              </a:ext>
            </a:extLst>
          </a:blip>
          <a:stretch>
            <a:fillRect/>
          </a:stretch>
        </p:blipFill>
        <p:spPr>
          <a:xfrm>
            <a:off x="7275291" y="6478006"/>
            <a:ext cx="4916708" cy="430795"/>
          </a:xfrm>
          <a:prstGeom prst="rect">
            <a:avLst/>
          </a:prstGeom>
        </p:spPr>
      </p:pic>
      <p:sp>
        <p:nvSpPr>
          <p:cNvPr id="14" name="Rectangle 13"/>
          <p:cNvSpPr/>
          <p:nvPr/>
        </p:nvSpPr>
        <p:spPr bwMode="auto">
          <a:xfrm>
            <a:off x="0" y="0"/>
            <a:ext cx="12192000" cy="6858000"/>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charset="0"/>
              <a:ea typeface="ＭＳ Ｐゴシック" pitchFamily="1" charset="-128"/>
            </a:endParaRPr>
          </a:p>
        </p:txBody>
      </p:sp>
    </p:spTree>
    <p:extLst>
      <p:ext uri="{BB962C8B-B14F-4D97-AF65-F5344CB8AC3E}">
        <p14:creationId xmlns:p14="http://schemas.microsoft.com/office/powerpoint/2010/main" val="3221621809"/>
      </p:ext>
    </p:extLst>
  </p:cSld>
  <p:clrMap bg1="dk2" tx1="lt1" bg2="dk1" tx2="lt2" accent1="accent1" accent2="accent2" accent3="accent3" accent4="accent4" accent5="accent5" accent6="accent6" hlink="hlink" folHlink="folHlink"/>
  <p:sldLayoutIdLst>
    <p:sldLayoutId id="2147483662" r:id="rId1"/>
    <p:sldLayoutId id="2147483684" r:id="rId2"/>
  </p:sldLayoutIdLst>
  <p:hf hdr="0" ftr="0" dt="0"/>
  <p:txStyles>
    <p:titleStyle>
      <a:lvl1pPr algn="ctr" rtl="0" eaLnBrk="1" fontAlgn="base" hangingPunct="1">
        <a:lnSpc>
          <a:spcPct val="80000"/>
        </a:lnSpc>
        <a:spcBef>
          <a:spcPct val="0"/>
        </a:spcBef>
        <a:spcAft>
          <a:spcPct val="0"/>
        </a:spcAft>
        <a:defRPr sz="3600" b="1">
          <a:solidFill>
            <a:schemeClr val="tx2"/>
          </a:solidFill>
          <a:effectLst/>
          <a:latin typeface="+mj-lt"/>
          <a:ea typeface="+mj-ea"/>
          <a:cs typeface="Osaka"/>
        </a:defRPr>
      </a:lvl1pPr>
      <a:lvl2pPr algn="l" rtl="0" eaLnBrk="1" fontAlgn="base" hangingPunct="1">
        <a:lnSpc>
          <a:spcPct val="90000"/>
        </a:lnSpc>
        <a:spcBef>
          <a:spcPct val="0"/>
        </a:spcBef>
        <a:spcAft>
          <a:spcPct val="0"/>
        </a:spcAft>
        <a:defRPr sz="3600" b="1">
          <a:solidFill>
            <a:srgbClr val="FFCC60"/>
          </a:solidFill>
          <a:effectLst>
            <a:outerShdw blurRad="38100" dist="38100" dir="2700000" algn="tl">
              <a:srgbClr val="000000"/>
            </a:outerShdw>
          </a:effectLst>
          <a:latin typeface="Arial Narrow" pitchFamily="34" charset="0"/>
          <a:ea typeface="Osaka" pitchFamily="1" charset="-128"/>
          <a:cs typeface="Osaka"/>
        </a:defRPr>
      </a:lvl2pPr>
      <a:lvl3pPr algn="l" rtl="0" eaLnBrk="1" fontAlgn="base" hangingPunct="1">
        <a:lnSpc>
          <a:spcPct val="90000"/>
        </a:lnSpc>
        <a:spcBef>
          <a:spcPct val="0"/>
        </a:spcBef>
        <a:spcAft>
          <a:spcPct val="0"/>
        </a:spcAft>
        <a:defRPr sz="3600" b="1">
          <a:solidFill>
            <a:srgbClr val="FFCC60"/>
          </a:solidFill>
          <a:effectLst>
            <a:outerShdw blurRad="38100" dist="38100" dir="2700000" algn="tl">
              <a:srgbClr val="000000"/>
            </a:outerShdw>
          </a:effectLst>
          <a:latin typeface="Arial Narrow" pitchFamily="34" charset="0"/>
          <a:ea typeface="Osaka" pitchFamily="1" charset="-128"/>
          <a:cs typeface="Osaka"/>
        </a:defRPr>
      </a:lvl3pPr>
      <a:lvl4pPr algn="l" rtl="0" eaLnBrk="1" fontAlgn="base" hangingPunct="1">
        <a:lnSpc>
          <a:spcPct val="90000"/>
        </a:lnSpc>
        <a:spcBef>
          <a:spcPct val="0"/>
        </a:spcBef>
        <a:spcAft>
          <a:spcPct val="0"/>
        </a:spcAft>
        <a:defRPr sz="3600" b="1">
          <a:solidFill>
            <a:srgbClr val="FFCC60"/>
          </a:solidFill>
          <a:effectLst>
            <a:outerShdw blurRad="38100" dist="38100" dir="2700000" algn="tl">
              <a:srgbClr val="000000"/>
            </a:outerShdw>
          </a:effectLst>
          <a:latin typeface="Arial Narrow" pitchFamily="34" charset="0"/>
          <a:ea typeface="Osaka" pitchFamily="1" charset="-128"/>
          <a:cs typeface="Osaka"/>
        </a:defRPr>
      </a:lvl4pPr>
      <a:lvl5pPr algn="l" rtl="0" eaLnBrk="1" fontAlgn="base" hangingPunct="1">
        <a:lnSpc>
          <a:spcPct val="90000"/>
        </a:lnSpc>
        <a:spcBef>
          <a:spcPct val="0"/>
        </a:spcBef>
        <a:spcAft>
          <a:spcPct val="0"/>
        </a:spcAft>
        <a:defRPr sz="3600" b="1">
          <a:solidFill>
            <a:srgbClr val="FFCC60"/>
          </a:solidFill>
          <a:effectLst>
            <a:outerShdw blurRad="38100" dist="38100" dir="2700000" algn="tl">
              <a:srgbClr val="000000"/>
            </a:outerShdw>
          </a:effectLst>
          <a:latin typeface="Arial Narrow" pitchFamily="34" charset="0"/>
          <a:ea typeface="Osaka" pitchFamily="1" charset="-128"/>
          <a:cs typeface="Osaka"/>
        </a:defRPr>
      </a:lvl5pPr>
      <a:lvl6pPr marL="457200" algn="l" rtl="0" eaLnBrk="1" fontAlgn="base" hangingPunct="1">
        <a:lnSpc>
          <a:spcPct val="90000"/>
        </a:lnSpc>
        <a:spcBef>
          <a:spcPct val="0"/>
        </a:spcBef>
        <a:spcAft>
          <a:spcPct val="0"/>
        </a:spcAft>
        <a:defRPr sz="3600" b="1">
          <a:solidFill>
            <a:schemeClr val="tx2"/>
          </a:solidFill>
          <a:effectLst>
            <a:outerShdw blurRad="38100" dist="38100" dir="2700000" algn="tl">
              <a:srgbClr val="000000"/>
            </a:outerShdw>
          </a:effectLst>
          <a:latin typeface="Arial Narrow" pitchFamily="34" charset="0"/>
          <a:ea typeface="Osaka" pitchFamily="1" charset="-128"/>
        </a:defRPr>
      </a:lvl6pPr>
      <a:lvl7pPr marL="914400" algn="l" rtl="0" eaLnBrk="1" fontAlgn="base" hangingPunct="1">
        <a:lnSpc>
          <a:spcPct val="90000"/>
        </a:lnSpc>
        <a:spcBef>
          <a:spcPct val="0"/>
        </a:spcBef>
        <a:spcAft>
          <a:spcPct val="0"/>
        </a:spcAft>
        <a:defRPr sz="3600" b="1">
          <a:solidFill>
            <a:schemeClr val="tx2"/>
          </a:solidFill>
          <a:effectLst>
            <a:outerShdw blurRad="38100" dist="38100" dir="2700000" algn="tl">
              <a:srgbClr val="000000"/>
            </a:outerShdw>
          </a:effectLst>
          <a:latin typeface="Arial Narrow" pitchFamily="34" charset="0"/>
          <a:ea typeface="Osaka" pitchFamily="1" charset="-128"/>
        </a:defRPr>
      </a:lvl7pPr>
      <a:lvl8pPr marL="1371600" algn="l" rtl="0" eaLnBrk="1" fontAlgn="base" hangingPunct="1">
        <a:lnSpc>
          <a:spcPct val="90000"/>
        </a:lnSpc>
        <a:spcBef>
          <a:spcPct val="0"/>
        </a:spcBef>
        <a:spcAft>
          <a:spcPct val="0"/>
        </a:spcAft>
        <a:defRPr sz="3600" b="1">
          <a:solidFill>
            <a:schemeClr val="tx2"/>
          </a:solidFill>
          <a:effectLst>
            <a:outerShdw blurRad="38100" dist="38100" dir="2700000" algn="tl">
              <a:srgbClr val="000000"/>
            </a:outerShdw>
          </a:effectLst>
          <a:latin typeface="Arial Narrow" pitchFamily="34" charset="0"/>
          <a:ea typeface="Osaka" pitchFamily="1" charset="-128"/>
        </a:defRPr>
      </a:lvl8pPr>
      <a:lvl9pPr marL="1828800" algn="l" rtl="0" eaLnBrk="1" fontAlgn="base" hangingPunct="1">
        <a:lnSpc>
          <a:spcPct val="90000"/>
        </a:lnSpc>
        <a:spcBef>
          <a:spcPct val="0"/>
        </a:spcBef>
        <a:spcAft>
          <a:spcPct val="0"/>
        </a:spcAft>
        <a:defRPr sz="3600" b="1">
          <a:solidFill>
            <a:schemeClr val="tx2"/>
          </a:solidFill>
          <a:effectLst>
            <a:outerShdw blurRad="38100" dist="38100" dir="2700000" algn="tl">
              <a:srgbClr val="000000"/>
            </a:outerShdw>
          </a:effectLst>
          <a:latin typeface="Arial Narrow" pitchFamily="34" charset="0"/>
          <a:ea typeface="Osaka" pitchFamily="1" charset="-128"/>
        </a:defRPr>
      </a:lvl9pPr>
    </p:titleStyle>
    <p:bodyStyle>
      <a:lvl1pPr marL="173038" indent="-173038" algn="l" rtl="0" eaLnBrk="1" fontAlgn="base" hangingPunct="1">
        <a:spcBef>
          <a:spcPct val="0"/>
        </a:spcBef>
        <a:spcAft>
          <a:spcPts val="1400"/>
        </a:spcAft>
        <a:buClr>
          <a:schemeClr val="tx2"/>
        </a:buClr>
        <a:buChar char="•"/>
        <a:defRPr sz="2800">
          <a:solidFill>
            <a:schemeClr val="tx1"/>
          </a:solidFill>
          <a:latin typeface="+mn-lt"/>
          <a:ea typeface="+mn-ea"/>
          <a:cs typeface="Osaka"/>
        </a:defRPr>
      </a:lvl1pPr>
      <a:lvl2pPr marL="568325" indent="-227013" algn="l" rtl="0" eaLnBrk="1" fontAlgn="base" hangingPunct="1">
        <a:spcBef>
          <a:spcPct val="0"/>
        </a:spcBef>
        <a:spcAft>
          <a:spcPts val="1400"/>
        </a:spcAft>
        <a:buClr>
          <a:schemeClr val="tx2"/>
        </a:buClr>
        <a:buChar char="–"/>
        <a:defRPr sz="2500">
          <a:solidFill>
            <a:schemeClr val="tx1"/>
          </a:solidFill>
          <a:latin typeface="+mn-lt"/>
          <a:ea typeface="+mn-ea"/>
          <a:cs typeface="Osaka"/>
        </a:defRPr>
      </a:lvl2pPr>
      <a:lvl3pPr marL="935038" indent="-131763" algn="l" rtl="0" eaLnBrk="1" fontAlgn="base" hangingPunct="1">
        <a:spcBef>
          <a:spcPct val="0"/>
        </a:spcBef>
        <a:spcAft>
          <a:spcPts val="1400"/>
        </a:spcAft>
        <a:buClr>
          <a:schemeClr val="tx2"/>
        </a:buClr>
        <a:buSzPct val="81000"/>
        <a:buFont typeface="Arial"/>
        <a:buChar char="•"/>
        <a:defRPr sz="2200">
          <a:solidFill>
            <a:schemeClr val="tx1"/>
          </a:solidFill>
          <a:latin typeface="+mn-lt"/>
          <a:ea typeface="+mn-ea"/>
          <a:cs typeface="Osaka"/>
        </a:defRPr>
      </a:lvl3pPr>
      <a:lvl4pPr marL="1330325" indent="-185738" algn="l" rtl="0" eaLnBrk="1" fontAlgn="base" hangingPunct="1">
        <a:spcBef>
          <a:spcPct val="0"/>
        </a:spcBef>
        <a:spcAft>
          <a:spcPts val="1400"/>
        </a:spcAft>
        <a:buClr>
          <a:schemeClr val="tx2"/>
        </a:buClr>
        <a:buChar char="–"/>
        <a:defRPr sz="1900">
          <a:solidFill>
            <a:schemeClr val="tx1"/>
          </a:solidFill>
          <a:latin typeface="+mn-lt"/>
          <a:ea typeface="+mn-ea"/>
          <a:cs typeface="Osaka"/>
        </a:defRPr>
      </a:lvl4pPr>
      <a:lvl5pPr marL="1563688" indent="-131763" algn="l" rtl="0" eaLnBrk="1" fontAlgn="base" hangingPunct="1">
        <a:spcBef>
          <a:spcPct val="0"/>
        </a:spcBef>
        <a:spcAft>
          <a:spcPts val="1400"/>
        </a:spcAft>
        <a:buClr>
          <a:schemeClr val="tx2"/>
        </a:buClr>
        <a:buFont typeface="Arial"/>
        <a:buChar char="•"/>
        <a:defRPr sz="1600">
          <a:solidFill>
            <a:schemeClr val="tx1"/>
          </a:solidFill>
          <a:latin typeface="+mn-lt"/>
          <a:ea typeface="+mn-ea"/>
          <a:cs typeface="Osaka"/>
        </a:defRPr>
      </a:lvl5pPr>
      <a:lvl6pPr marL="2514600" indent="-228600" algn="l" rtl="0" eaLnBrk="1" fontAlgn="base" hangingPunct="1">
        <a:lnSpc>
          <a:spcPct val="90000"/>
        </a:lnSpc>
        <a:spcBef>
          <a:spcPct val="60000"/>
        </a:spcBef>
        <a:spcAft>
          <a:spcPct val="0"/>
        </a:spcAft>
        <a:buClr>
          <a:schemeClr val="tx2"/>
        </a:buClr>
        <a:buChar char="»"/>
        <a:defRPr>
          <a:solidFill>
            <a:schemeClr val="tx1"/>
          </a:solidFill>
          <a:latin typeface="+mn-lt"/>
          <a:ea typeface="+mn-ea"/>
        </a:defRPr>
      </a:lvl6pPr>
      <a:lvl7pPr marL="2971800" indent="-228600" algn="l" rtl="0" eaLnBrk="1" fontAlgn="base" hangingPunct="1">
        <a:lnSpc>
          <a:spcPct val="90000"/>
        </a:lnSpc>
        <a:spcBef>
          <a:spcPct val="60000"/>
        </a:spcBef>
        <a:spcAft>
          <a:spcPct val="0"/>
        </a:spcAft>
        <a:buClr>
          <a:schemeClr val="tx2"/>
        </a:buClr>
        <a:buChar char="»"/>
        <a:defRPr>
          <a:solidFill>
            <a:schemeClr val="tx1"/>
          </a:solidFill>
          <a:latin typeface="+mn-lt"/>
          <a:ea typeface="+mn-ea"/>
        </a:defRPr>
      </a:lvl7pPr>
      <a:lvl8pPr marL="3429000" indent="-228600" algn="l" rtl="0" eaLnBrk="1" fontAlgn="base" hangingPunct="1">
        <a:lnSpc>
          <a:spcPct val="90000"/>
        </a:lnSpc>
        <a:spcBef>
          <a:spcPct val="60000"/>
        </a:spcBef>
        <a:spcAft>
          <a:spcPct val="0"/>
        </a:spcAft>
        <a:buClr>
          <a:schemeClr val="tx2"/>
        </a:buClr>
        <a:buChar char="»"/>
        <a:defRPr>
          <a:solidFill>
            <a:schemeClr val="tx1"/>
          </a:solidFill>
          <a:latin typeface="+mn-lt"/>
          <a:ea typeface="+mn-ea"/>
        </a:defRPr>
      </a:lvl8pPr>
      <a:lvl9pPr marL="3886200" indent="-228600" algn="l" rtl="0" eaLnBrk="1" fontAlgn="base" hangingPunct="1">
        <a:lnSpc>
          <a:spcPct val="90000"/>
        </a:lnSpc>
        <a:spcBef>
          <a:spcPct val="60000"/>
        </a:spcBef>
        <a:spcAft>
          <a:spcPct val="0"/>
        </a:spcAft>
        <a:buClr>
          <a:schemeClr val="tx2"/>
        </a:buClr>
        <a:buChar char="»"/>
        <a:defRPr>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B0F0"/>
        </a:solidFill>
        <a:effectLst/>
      </p:bgPr>
    </p:bg>
    <p:spTree>
      <p:nvGrpSpPr>
        <p:cNvPr id="1" name=""/>
        <p:cNvGrpSpPr/>
        <p:nvPr/>
      </p:nvGrpSpPr>
      <p:grpSpPr>
        <a:xfrm>
          <a:off x="0" y="0"/>
          <a:ext cx="0" cy="0"/>
          <a:chOff x="0" y="0"/>
          <a:chExt cx="0" cy="0"/>
        </a:xfrm>
      </p:grpSpPr>
      <p:pic>
        <p:nvPicPr>
          <p:cNvPr id="20" name="Picture 19" descr="footnote bar5.png"/>
          <p:cNvPicPr>
            <a:picLocks noChangeAspect="1"/>
          </p:cNvPicPr>
          <p:nvPr/>
        </p:nvPicPr>
        <p:blipFill>
          <a:blip r:embed="rId4" cstate="email">
            <a:alphaModFix amt="84000"/>
            <a:extLst>
              <a:ext uri="{28A0092B-C50C-407E-A947-70E740481C1C}">
                <a14:useLocalDpi xmlns:a14="http://schemas.microsoft.com/office/drawing/2010/main"/>
              </a:ext>
            </a:extLst>
          </a:blip>
          <a:stretch>
            <a:fillRect/>
          </a:stretch>
        </p:blipFill>
        <p:spPr>
          <a:xfrm>
            <a:off x="7275291" y="6478006"/>
            <a:ext cx="4916708" cy="430795"/>
          </a:xfrm>
          <a:prstGeom prst="rect">
            <a:avLst/>
          </a:prstGeom>
        </p:spPr>
      </p:pic>
      <p:sp>
        <p:nvSpPr>
          <p:cNvPr id="14" name="Rectangle 13"/>
          <p:cNvSpPr/>
          <p:nvPr/>
        </p:nvSpPr>
        <p:spPr bwMode="auto">
          <a:xfrm>
            <a:off x="0" y="0"/>
            <a:ext cx="12192000" cy="6858000"/>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1" charset="-128"/>
            </a:endParaRPr>
          </a:p>
        </p:txBody>
      </p:sp>
      <p:sp>
        <p:nvSpPr>
          <p:cNvPr id="2" name="Slide Number Placeholder 1"/>
          <p:cNvSpPr>
            <a:spLocks noGrp="1"/>
          </p:cNvSpPr>
          <p:nvPr>
            <p:ph type="sldNum" sz="quarter" idx="4"/>
          </p:nvPr>
        </p:nvSpPr>
        <p:spPr>
          <a:xfrm>
            <a:off x="5410775" y="6488258"/>
            <a:ext cx="13793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C34FAA5E-7FB0-4E59-8CF2-002F1F791363}" type="slidenum">
              <a:rPr lang="en-US" smtClean="0"/>
              <a:pPr/>
              <a:t>‹#›</a:t>
            </a:fld>
            <a:endParaRPr lang="en-US"/>
          </a:p>
        </p:txBody>
      </p:sp>
    </p:spTree>
    <p:extLst>
      <p:ext uri="{BB962C8B-B14F-4D97-AF65-F5344CB8AC3E}">
        <p14:creationId xmlns:p14="http://schemas.microsoft.com/office/powerpoint/2010/main" val="559747658"/>
      </p:ext>
    </p:extLst>
  </p:cSld>
  <p:clrMap bg1="dk2" tx1="lt1" bg2="dk1" tx2="lt2" accent1="accent1" accent2="accent2" accent3="accent3" accent4="accent4" accent5="accent5" accent6="accent6" hlink="hlink" folHlink="folHlink"/>
  <p:sldLayoutIdLst>
    <p:sldLayoutId id="2147483664" r:id="rId1"/>
    <p:sldLayoutId id="2147483665" r:id="rId2"/>
  </p:sldLayoutIdLst>
  <p:hf hdr="0" ftr="0" dt="0"/>
  <p:txStyles>
    <p:titleStyle>
      <a:lvl1pPr algn="ctr" rtl="0" eaLnBrk="1" fontAlgn="base" hangingPunct="1">
        <a:lnSpc>
          <a:spcPct val="80000"/>
        </a:lnSpc>
        <a:spcBef>
          <a:spcPct val="0"/>
        </a:spcBef>
        <a:spcAft>
          <a:spcPct val="0"/>
        </a:spcAft>
        <a:defRPr sz="3600" b="1">
          <a:solidFill>
            <a:schemeClr val="tx2"/>
          </a:solidFill>
          <a:effectLst/>
          <a:latin typeface="+mj-lt"/>
          <a:ea typeface="+mj-ea"/>
          <a:cs typeface="Osaka"/>
        </a:defRPr>
      </a:lvl1pPr>
      <a:lvl2pPr algn="l" rtl="0" eaLnBrk="1" fontAlgn="base" hangingPunct="1">
        <a:lnSpc>
          <a:spcPct val="90000"/>
        </a:lnSpc>
        <a:spcBef>
          <a:spcPct val="0"/>
        </a:spcBef>
        <a:spcAft>
          <a:spcPct val="0"/>
        </a:spcAft>
        <a:defRPr sz="3600" b="1">
          <a:solidFill>
            <a:srgbClr val="FFCC60"/>
          </a:solidFill>
          <a:effectLst>
            <a:outerShdw blurRad="38100" dist="38100" dir="2700000" algn="tl">
              <a:srgbClr val="000000"/>
            </a:outerShdw>
          </a:effectLst>
          <a:latin typeface="Arial Narrow" pitchFamily="34" charset="0"/>
          <a:ea typeface="Osaka" pitchFamily="1" charset="-128"/>
          <a:cs typeface="Osaka"/>
        </a:defRPr>
      </a:lvl2pPr>
      <a:lvl3pPr algn="l" rtl="0" eaLnBrk="1" fontAlgn="base" hangingPunct="1">
        <a:lnSpc>
          <a:spcPct val="90000"/>
        </a:lnSpc>
        <a:spcBef>
          <a:spcPct val="0"/>
        </a:spcBef>
        <a:spcAft>
          <a:spcPct val="0"/>
        </a:spcAft>
        <a:defRPr sz="3600" b="1">
          <a:solidFill>
            <a:srgbClr val="FFCC60"/>
          </a:solidFill>
          <a:effectLst>
            <a:outerShdw blurRad="38100" dist="38100" dir="2700000" algn="tl">
              <a:srgbClr val="000000"/>
            </a:outerShdw>
          </a:effectLst>
          <a:latin typeface="Arial Narrow" pitchFamily="34" charset="0"/>
          <a:ea typeface="Osaka" pitchFamily="1" charset="-128"/>
          <a:cs typeface="Osaka"/>
        </a:defRPr>
      </a:lvl3pPr>
      <a:lvl4pPr algn="l" rtl="0" eaLnBrk="1" fontAlgn="base" hangingPunct="1">
        <a:lnSpc>
          <a:spcPct val="90000"/>
        </a:lnSpc>
        <a:spcBef>
          <a:spcPct val="0"/>
        </a:spcBef>
        <a:spcAft>
          <a:spcPct val="0"/>
        </a:spcAft>
        <a:defRPr sz="3600" b="1">
          <a:solidFill>
            <a:srgbClr val="FFCC60"/>
          </a:solidFill>
          <a:effectLst>
            <a:outerShdw blurRad="38100" dist="38100" dir="2700000" algn="tl">
              <a:srgbClr val="000000"/>
            </a:outerShdw>
          </a:effectLst>
          <a:latin typeface="Arial Narrow" pitchFamily="34" charset="0"/>
          <a:ea typeface="Osaka" pitchFamily="1" charset="-128"/>
          <a:cs typeface="Osaka"/>
        </a:defRPr>
      </a:lvl4pPr>
      <a:lvl5pPr algn="l" rtl="0" eaLnBrk="1" fontAlgn="base" hangingPunct="1">
        <a:lnSpc>
          <a:spcPct val="90000"/>
        </a:lnSpc>
        <a:spcBef>
          <a:spcPct val="0"/>
        </a:spcBef>
        <a:spcAft>
          <a:spcPct val="0"/>
        </a:spcAft>
        <a:defRPr sz="3600" b="1">
          <a:solidFill>
            <a:srgbClr val="FFCC60"/>
          </a:solidFill>
          <a:effectLst>
            <a:outerShdw blurRad="38100" dist="38100" dir="2700000" algn="tl">
              <a:srgbClr val="000000"/>
            </a:outerShdw>
          </a:effectLst>
          <a:latin typeface="Arial Narrow" pitchFamily="34" charset="0"/>
          <a:ea typeface="Osaka" pitchFamily="1" charset="-128"/>
          <a:cs typeface="Osaka"/>
        </a:defRPr>
      </a:lvl5pPr>
      <a:lvl6pPr marL="457200" algn="l" rtl="0" eaLnBrk="1" fontAlgn="base" hangingPunct="1">
        <a:lnSpc>
          <a:spcPct val="90000"/>
        </a:lnSpc>
        <a:spcBef>
          <a:spcPct val="0"/>
        </a:spcBef>
        <a:spcAft>
          <a:spcPct val="0"/>
        </a:spcAft>
        <a:defRPr sz="3600" b="1">
          <a:solidFill>
            <a:schemeClr val="tx2"/>
          </a:solidFill>
          <a:effectLst>
            <a:outerShdw blurRad="38100" dist="38100" dir="2700000" algn="tl">
              <a:srgbClr val="000000"/>
            </a:outerShdw>
          </a:effectLst>
          <a:latin typeface="Arial Narrow" pitchFamily="34" charset="0"/>
          <a:ea typeface="Osaka" pitchFamily="1" charset="-128"/>
        </a:defRPr>
      </a:lvl6pPr>
      <a:lvl7pPr marL="914400" algn="l" rtl="0" eaLnBrk="1" fontAlgn="base" hangingPunct="1">
        <a:lnSpc>
          <a:spcPct val="90000"/>
        </a:lnSpc>
        <a:spcBef>
          <a:spcPct val="0"/>
        </a:spcBef>
        <a:spcAft>
          <a:spcPct val="0"/>
        </a:spcAft>
        <a:defRPr sz="3600" b="1">
          <a:solidFill>
            <a:schemeClr val="tx2"/>
          </a:solidFill>
          <a:effectLst>
            <a:outerShdw blurRad="38100" dist="38100" dir="2700000" algn="tl">
              <a:srgbClr val="000000"/>
            </a:outerShdw>
          </a:effectLst>
          <a:latin typeface="Arial Narrow" pitchFamily="34" charset="0"/>
          <a:ea typeface="Osaka" pitchFamily="1" charset="-128"/>
        </a:defRPr>
      </a:lvl7pPr>
      <a:lvl8pPr marL="1371600" algn="l" rtl="0" eaLnBrk="1" fontAlgn="base" hangingPunct="1">
        <a:lnSpc>
          <a:spcPct val="90000"/>
        </a:lnSpc>
        <a:spcBef>
          <a:spcPct val="0"/>
        </a:spcBef>
        <a:spcAft>
          <a:spcPct val="0"/>
        </a:spcAft>
        <a:defRPr sz="3600" b="1">
          <a:solidFill>
            <a:schemeClr val="tx2"/>
          </a:solidFill>
          <a:effectLst>
            <a:outerShdw blurRad="38100" dist="38100" dir="2700000" algn="tl">
              <a:srgbClr val="000000"/>
            </a:outerShdw>
          </a:effectLst>
          <a:latin typeface="Arial Narrow" pitchFamily="34" charset="0"/>
          <a:ea typeface="Osaka" pitchFamily="1" charset="-128"/>
        </a:defRPr>
      </a:lvl8pPr>
      <a:lvl9pPr marL="1828800" algn="l" rtl="0" eaLnBrk="1" fontAlgn="base" hangingPunct="1">
        <a:lnSpc>
          <a:spcPct val="90000"/>
        </a:lnSpc>
        <a:spcBef>
          <a:spcPct val="0"/>
        </a:spcBef>
        <a:spcAft>
          <a:spcPct val="0"/>
        </a:spcAft>
        <a:defRPr sz="3600" b="1">
          <a:solidFill>
            <a:schemeClr val="tx2"/>
          </a:solidFill>
          <a:effectLst>
            <a:outerShdw blurRad="38100" dist="38100" dir="2700000" algn="tl">
              <a:srgbClr val="000000"/>
            </a:outerShdw>
          </a:effectLst>
          <a:latin typeface="Arial Narrow" pitchFamily="34" charset="0"/>
          <a:ea typeface="Osaka" pitchFamily="1" charset="-128"/>
        </a:defRPr>
      </a:lvl9pPr>
    </p:titleStyle>
    <p:bodyStyle>
      <a:lvl1pPr marL="173038" indent="-173038" algn="l" rtl="0" eaLnBrk="1" fontAlgn="base" hangingPunct="1">
        <a:spcBef>
          <a:spcPct val="0"/>
        </a:spcBef>
        <a:spcAft>
          <a:spcPts val="1400"/>
        </a:spcAft>
        <a:buClr>
          <a:schemeClr val="tx2"/>
        </a:buClr>
        <a:buChar char="•"/>
        <a:defRPr sz="2800">
          <a:solidFill>
            <a:schemeClr val="tx1"/>
          </a:solidFill>
          <a:latin typeface="+mn-lt"/>
          <a:ea typeface="+mn-ea"/>
          <a:cs typeface="Osaka"/>
        </a:defRPr>
      </a:lvl1pPr>
      <a:lvl2pPr marL="568325" indent="-227013" algn="l" rtl="0" eaLnBrk="1" fontAlgn="base" hangingPunct="1">
        <a:spcBef>
          <a:spcPct val="0"/>
        </a:spcBef>
        <a:spcAft>
          <a:spcPts val="1400"/>
        </a:spcAft>
        <a:buClr>
          <a:schemeClr val="tx2"/>
        </a:buClr>
        <a:buChar char="–"/>
        <a:defRPr sz="2500">
          <a:solidFill>
            <a:schemeClr val="tx1"/>
          </a:solidFill>
          <a:latin typeface="+mn-lt"/>
          <a:ea typeface="+mn-ea"/>
          <a:cs typeface="Osaka"/>
        </a:defRPr>
      </a:lvl2pPr>
      <a:lvl3pPr marL="935038" indent="-131763" algn="l" rtl="0" eaLnBrk="1" fontAlgn="base" hangingPunct="1">
        <a:spcBef>
          <a:spcPct val="0"/>
        </a:spcBef>
        <a:spcAft>
          <a:spcPts val="1400"/>
        </a:spcAft>
        <a:buClr>
          <a:schemeClr val="tx2"/>
        </a:buClr>
        <a:buSzPct val="81000"/>
        <a:buFont typeface="Arial"/>
        <a:buChar char="•"/>
        <a:defRPr sz="2200">
          <a:solidFill>
            <a:schemeClr val="tx1"/>
          </a:solidFill>
          <a:latin typeface="+mn-lt"/>
          <a:ea typeface="+mn-ea"/>
          <a:cs typeface="Osaka"/>
        </a:defRPr>
      </a:lvl3pPr>
      <a:lvl4pPr marL="1330325" indent="-185738" algn="l" rtl="0" eaLnBrk="1" fontAlgn="base" hangingPunct="1">
        <a:spcBef>
          <a:spcPct val="0"/>
        </a:spcBef>
        <a:spcAft>
          <a:spcPts val="1400"/>
        </a:spcAft>
        <a:buClr>
          <a:schemeClr val="tx2"/>
        </a:buClr>
        <a:buChar char="–"/>
        <a:defRPr sz="1900">
          <a:solidFill>
            <a:schemeClr val="tx1"/>
          </a:solidFill>
          <a:latin typeface="+mn-lt"/>
          <a:ea typeface="+mn-ea"/>
          <a:cs typeface="Osaka"/>
        </a:defRPr>
      </a:lvl4pPr>
      <a:lvl5pPr marL="1563688" indent="-131763" algn="l" rtl="0" eaLnBrk="1" fontAlgn="base" hangingPunct="1">
        <a:spcBef>
          <a:spcPct val="0"/>
        </a:spcBef>
        <a:spcAft>
          <a:spcPts val="1400"/>
        </a:spcAft>
        <a:buClr>
          <a:schemeClr val="tx2"/>
        </a:buClr>
        <a:buFont typeface="Arial"/>
        <a:buChar char="•"/>
        <a:defRPr sz="1600">
          <a:solidFill>
            <a:schemeClr val="tx1"/>
          </a:solidFill>
          <a:latin typeface="+mn-lt"/>
          <a:ea typeface="+mn-ea"/>
          <a:cs typeface="Osaka"/>
        </a:defRPr>
      </a:lvl5pPr>
      <a:lvl6pPr marL="2514600" indent="-228600" algn="l" rtl="0" eaLnBrk="1" fontAlgn="base" hangingPunct="1">
        <a:lnSpc>
          <a:spcPct val="90000"/>
        </a:lnSpc>
        <a:spcBef>
          <a:spcPct val="60000"/>
        </a:spcBef>
        <a:spcAft>
          <a:spcPct val="0"/>
        </a:spcAft>
        <a:buClr>
          <a:schemeClr val="tx2"/>
        </a:buClr>
        <a:buChar char="»"/>
        <a:defRPr>
          <a:solidFill>
            <a:schemeClr val="tx1"/>
          </a:solidFill>
          <a:latin typeface="+mn-lt"/>
          <a:ea typeface="+mn-ea"/>
        </a:defRPr>
      </a:lvl6pPr>
      <a:lvl7pPr marL="2971800" indent="-228600" algn="l" rtl="0" eaLnBrk="1" fontAlgn="base" hangingPunct="1">
        <a:lnSpc>
          <a:spcPct val="90000"/>
        </a:lnSpc>
        <a:spcBef>
          <a:spcPct val="60000"/>
        </a:spcBef>
        <a:spcAft>
          <a:spcPct val="0"/>
        </a:spcAft>
        <a:buClr>
          <a:schemeClr val="tx2"/>
        </a:buClr>
        <a:buChar char="»"/>
        <a:defRPr>
          <a:solidFill>
            <a:schemeClr val="tx1"/>
          </a:solidFill>
          <a:latin typeface="+mn-lt"/>
          <a:ea typeface="+mn-ea"/>
        </a:defRPr>
      </a:lvl7pPr>
      <a:lvl8pPr marL="3429000" indent="-228600" algn="l" rtl="0" eaLnBrk="1" fontAlgn="base" hangingPunct="1">
        <a:lnSpc>
          <a:spcPct val="90000"/>
        </a:lnSpc>
        <a:spcBef>
          <a:spcPct val="60000"/>
        </a:spcBef>
        <a:spcAft>
          <a:spcPct val="0"/>
        </a:spcAft>
        <a:buClr>
          <a:schemeClr val="tx2"/>
        </a:buClr>
        <a:buChar char="»"/>
        <a:defRPr>
          <a:solidFill>
            <a:schemeClr val="tx1"/>
          </a:solidFill>
          <a:latin typeface="+mn-lt"/>
          <a:ea typeface="+mn-ea"/>
        </a:defRPr>
      </a:lvl8pPr>
      <a:lvl9pPr marL="3886200" indent="-228600" algn="l" rtl="0" eaLnBrk="1" fontAlgn="base" hangingPunct="1">
        <a:lnSpc>
          <a:spcPct val="90000"/>
        </a:lnSpc>
        <a:spcBef>
          <a:spcPct val="60000"/>
        </a:spcBef>
        <a:spcAft>
          <a:spcPct val="0"/>
        </a:spcAft>
        <a:buClr>
          <a:schemeClr val="tx2"/>
        </a:buClr>
        <a:buChar char="»"/>
        <a:defRPr>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0B0F0"/>
        </a:solidFill>
        <a:effectLst/>
      </p:bgPr>
    </p:bg>
    <p:spTree>
      <p:nvGrpSpPr>
        <p:cNvPr id="1" name=""/>
        <p:cNvGrpSpPr/>
        <p:nvPr/>
      </p:nvGrpSpPr>
      <p:grpSpPr>
        <a:xfrm>
          <a:off x="0" y="0"/>
          <a:ext cx="0" cy="0"/>
          <a:chOff x="0" y="0"/>
          <a:chExt cx="0" cy="0"/>
        </a:xfrm>
      </p:grpSpPr>
      <p:sp>
        <p:nvSpPr>
          <p:cNvPr id="14" name="Rectangle 13"/>
          <p:cNvSpPr/>
          <p:nvPr/>
        </p:nvSpPr>
        <p:spPr bwMode="auto">
          <a:xfrm>
            <a:off x="0" y="0"/>
            <a:ext cx="12192000" cy="6858000"/>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1" charset="-128"/>
            </a:endParaRPr>
          </a:p>
        </p:txBody>
      </p:sp>
      <p:sp>
        <p:nvSpPr>
          <p:cNvPr id="2" name="Slide Number Placeholder 1"/>
          <p:cNvSpPr>
            <a:spLocks noGrp="1"/>
          </p:cNvSpPr>
          <p:nvPr>
            <p:ph type="sldNum" sz="quarter" idx="4"/>
          </p:nvPr>
        </p:nvSpPr>
        <p:spPr>
          <a:xfrm>
            <a:off x="5410775" y="6488258"/>
            <a:ext cx="13793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57114133"/>
      </p:ext>
    </p:extLst>
  </p:cSld>
  <p:clrMap bg1="dk2" tx1="lt1" bg2="dk1" tx2="lt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Lst>
  <mc:AlternateContent xmlns:mc="http://schemas.openxmlformats.org/markup-compatibility/2006" xmlns:p14="http://schemas.microsoft.com/office/powerpoint/2010/main">
    <mc:Choice Requires="p14">
      <p:transition spd="slow" p14:dur="2000">
        <p:sndAc>
          <p:stSnd>
            <p:snd r:embed="rId17" name="XYLPAD2.WAV"/>
          </p:stSnd>
        </p:sndAc>
      </p:transition>
    </mc:Choice>
    <mc:Fallback xmlns="">
      <p:transition spd="slow">
        <p:sndAc>
          <p:stSnd>
            <p:snd r:embed="rId23" name="XYLPAD2.WAV"/>
          </p:stSnd>
        </p:sndAc>
      </p:transition>
    </mc:Fallback>
  </mc:AlternateContent>
  <p:hf hdr="0" ftr="0" dt="0"/>
  <p:txStyles>
    <p:titleStyle>
      <a:lvl1pPr algn="ctr" rtl="0" eaLnBrk="1" fontAlgn="base" hangingPunct="1">
        <a:lnSpc>
          <a:spcPct val="80000"/>
        </a:lnSpc>
        <a:spcBef>
          <a:spcPct val="0"/>
        </a:spcBef>
        <a:spcAft>
          <a:spcPct val="0"/>
        </a:spcAft>
        <a:defRPr sz="3600" b="1">
          <a:solidFill>
            <a:schemeClr val="tx2"/>
          </a:solidFill>
          <a:effectLst/>
          <a:latin typeface="+mj-lt"/>
          <a:ea typeface="+mj-ea"/>
          <a:cs typeface="Osaka"/>
        </a:defRPr>
      </a:lvl1pPr>
      <a:lvl2pPr algn="l" rtl="0" eaLnBrk="1" fontAlgn="base" hangingPunct="1">
        <a:lnSpc>
          <a:spcPct val="90000"/>
        </a:lnSpc>
        <a:spcBef>
          <a:spcPct val="0"/>
        </a:spcBef>
        <a:spcAft>
          <a:spcPct val="0"/>
        </a:spcAft>
        <a:defRPr sz="3600" b="1">
          <a:solidFill>
            <a:srgbClr val="FFCC60"/>
          </a:solidFill>
          <a:effectLst>
            <a:outerShdw blurRad="38100" dist="38100" dir="2700000" algn="tl">
              <a:srgbClr val="000000"/>
            </a:outerShdw>
          </a:effectLst>
          <a:latin typeface="Arial Narrow" pitchFamily="34" charset="0"/>
          <a:ea typeface="Osaka" pitchFamily="1" charset="-128"/>
          <a:cs typeface="Osaka"/>
        </a:defRPr>
      </a:lvl2pPr>
      <a:lvl3pPr algn="l" rtl="0" eaLnBrk="1" fontAlgn="base" hangingPunct="1">
        <a:lnSpc>
          <a:spcPct val="90000"/>
        </a:lnSpc>
        <a:spcBef>
          <a:spcPct val="0"/>
        </a:spcBef>
        <a:spcAft>
          <a:spcPct val="0"/>
        </a:spcAft>
        <a:defRPr sz="3600" b="1">
          <a:solidFill>
            <a:srgbClr val="FFCC60"/>
          </a:solidFill>
          <a:effectLst>
            <a:outerShdw blurRad="38100" dist="38100" dir="2700000" algn="tl">
              <a:srgbClr val="000000"/>
            </a:outerShdw>
          </a:effectLst>
          <a:latin typeface="Arial Narrow" pitchFamily="34" charset="0"/>
          <a:ea typeface="Osaka" pitchFamily="1" charset="-128"/>
          <a:cs typeface="Osaka"/>
        </a:defRPr>
      </a:lvl3pPr>
      <a:lvl4pPr algn="l" rtl="0" eaLnBrk="1" fontAlgn="base" hangingPunct="1">
        <a:lnSpc>
          <a:spcPct val="90000"/>
        </a:lnSpc>
        <a:spcBef>
          <a:spcPct val="0"/>
        </a:spcBef>
        <a:spcAft>
          <a:spcPct val="0"/>
        </a:spcAft>
        <a:defRPr sz="3600" b="1">
          <a:solidFill>
            <a:srgbClr val="FFCC60"/>
          </a:solidFill>
          <a:effectLst>
            <a:outerShdw blurRad="38100" dist="38100" dir="2700000" algn="tl">
              <a:srgbClr val="000000"/>
            </a:outerShdw>
          </a:effectLst>
          <a:latin typeface="Arial Narrow" pitchFamily="34" charset="0"/>
          <a:ea typeface="Osaka" pitchFamily="1" charset="-128"/>
          <a:cs typeface="Osaka"/>
        </a:defRPr>
      </a:lvl4pPr>
      <a:lvl5pPr algn="l" rtl="0" eaLnBrk="1" fontAlgn="base" hangingPunct="1">
        <a:lnSpc>
          <a:spcPct val="90000"/>
        </a:lnSpc>
        <a:spcBef>
          <a:spcPct val="0"/>
        </a:spcBef>
        <a:spcAft>
          <a:spcPct val="0"/>
        </a:spcAft>
        <a:defRPr sz="3600" b="1">
          <a:solidFill>
            <a:srgbClr val="FFCC60"/>
          </a:solidFill>
          <a:effectLst>
            <a:outerShdw blurRad="38100" dist="38100" dir="2700000" algn="tl">
              <a:srgbClr val="000000"/>
            </a:outerShdw>
          </a:effectLst>
          <a:latin typeface="Arial Narrow" pitchFamily="34" charset="0"/>
          <a:ea typeface="Osaka" pitchFamily="1" charset="-128"/>
          <a:cs typeface="Osaka"/>
        </a:defRPr>
      </a:lvl5pPr>
      <a:lvl6pPr marL="457200" algn="l" rtl="0" eaLnBrk="1" fontAlgn="base" hangingPunct="1">
        <a:lnSpc>
          <a:spcPct val="90000"/>
        </a:lnSpc>
        <a:spcBef>
          <a:spcPct val="0"/>
        </a:spcBef>
        <a:spcAft>
          <a:spcPct val="0"/>
        </a:spcAft>
        <a:defRPr sz="3600" b="1">
          <a:solidFill>
            <a:schemeClr val="tx2"/>
          </a:solidFill>
          <a:effectLst>
            <a:outerShdw blurRad="38100" dist="38100" dir="2700000" algn="tl">
              <a:srgbClr val="000000"/>
            </a:outerShdw>
          </a:effectLst>
          <a:latin typeface="Arial Narrow" pitchFamily="34" charset="0"/>
          <a:ea typeface="Osaka" pitchFamily="1" charset="-128"/>
        </a:defRPr>
      </a:lvl6pPr>
      <a:lvl7pPr marL="914400" algn="l" rtl="0" eaLnBrk="1" fontAlgn="base" hangingPunct="1">
        <a:lnSpc>
          <a:spcPct val="90000"/>
        </a:lnSpc>
        <a:spcBef>
          <a:spcPct val="0"/>
        </a:spcBef>
        <a:spcAft>
          <a:spcPct val="0"/>
        </a:spcAft>
        <a:defRPr sz="3600" b="1">
          <a:solidFill>
            <a:schemeClr val="tx2"/>
          </a:solidFill>
          <a:effectLst>
            <a:outerShdw blurRad="38100" dist="38100" dir="2700000" algn="tl">
              <a:srgbClr val="000000"/>
            </a:outerShdw>
          </a:effectLst>
          <a:latin typeface="Arial Narrow" pitchFamily="34" charset="0"/>
          <a:ea typeface="Osaka" pitchFamily="1" charset="-128"/>
        </a:defRPr>
      </a:lvl7pPr>
      <a:lvl8pPr marL="1371600" algn="l" rtl="0" eaLnBrk="1" fontAlgn="base" hangingPunct="1">
        <a:lnSpc>
          <a:spcPct val="90000"/>
        </a:lnSpc>
        <a:spcBef>
          <a:spcPct val="0"/>
        </a:spcBef>
        <a:spcAft>
          <a:spcPct val="0"/>
        </a:spcAft>
        <a:defRPr sz="3600" b="1">
          <a:solidFill>
            <a:schemeClr val="tx2"/>
          </a:solidFill>
          <a:effectLst>
            <a:outerShdw blurRad="38100" dist="38100" dir="2700000" algn="tl">
              <a:srgbClr val="000000"/>
            </a:outerShdw>
          </a:effectLst>
          <a:latin typeface="Arial Narrow" pitchFamily="34" charset="0"/>
          <a:ea typeface="Osaka" pitchFamily="1" charset="-128"/>
        </a:defRPr>
      </a:lvl8pPr>
      <a:lvl9pPr marL="1828800" algn="l" rtl="0" eaLnBrk="1" fontAlgn="base" hangingPunct="1">
        <a:lnSpc>
          <a:spcPct val="90000"/>
        </a:lnSpc>
        <a:spcBef>
          <a:spcPct val="0"/>
        </a:spcBef>
        <a:spcAft>
          <a:spcPct val="0"/>
        </a:spcAft>
        <a:defRPr sz="3600" b="1">
          <a:solidFill>
            <a:schemeClr val="tx2"/>
          </a:solidFill>
          <a:effectLst>
            <a:outerShdw blurRad="38100" dist="38100" dir="2700000" algn="tl">
              <a:srgbClr val="000000"/>
            </a:outerShdw>
          </a:effectLst>
          <a:latin typeface="Arial Narrow" pitchFamily="34" charset="0"/>
          <a:ea typeface="Osaka" pitchFamily="1" charset="-128"/>
        </a:defRPr>
      </a:lvl9pPr>
    </p:titleStyle>
    <p:bodyStyle>
      <a:lvl1pPr marL="173038" indent="-173038" algn="l" rtl="0" eaLnBrk="1" fontAlgn="base" hangingPunct="1">
        <a:spcBef>
          <a:spcPct val="0"/>
        </a:spcBef>
        <a:spcAft>
          <a:spcPts val="1400"/>
        </a:spcAft>
        <a:buClr>
          <a:schemeClr val="tx2"/>
        </a:buClr>
        <a:buChar char="•"/>
        <a:defRPr sz="2800">
          <a:solidFill>
            <a:schemeClr val="tx1"/>
          </a:solidFill>
          <a:latin typeface="+mn-lt"/>
          <a:ea typeface="+mn-ea"/>
          <a:cs typeface="Osaka"/>
        </a:defRPr>
      </a:lvl1pPr>
      <a:lvl2pPr marL="568325" indent="-227013" algn="l" rtl="0" eaLnBrk="1" fontAlgn="base" hangingPunct="1">
        <a:spcBef>
          <a:spcPct val="0"/>
        </a:spcBef>
        <a:spcAft>
          <a:spcPts val="1400"/>
        </a:spcAft>
        <a:buClr>
          <a:schemeClr val="tx2"/>
        </a:buClr>
        <a:buChar char="–"/>
        <a:defRPr sz="2500">
          <a:solidFill>
            <a:schemeClr val="tx1"/>
          </a:solidFill>
          <a:latin typeface="+mn-lt"/>
          <a:ea typeface="+mn-ea"/>
          <a:cs typeface="Osaka"/>
        </a:defRPr>
      </a:lvl2pPr>
      <a:lvl3pPr marL="935038" indent="-131763" algn="l" rtl="0" eaLnBrk="1" fontAlgn="base" hangingPunct="1">
        <a:spcBef>
          <a:spcPct val="0"/>
        </a:spcBef>
        <a:spcAft>
          <a:spcPts val="1400"/>
        </a:spcAft>
        <a:buClr>
          <a:schemeClr val="tx2"/>
        </a:buClr>
        <a:buSzPct val="81000"/>
        <a:buFont typeface="Arial"/>
        <a:buChar char="•"/>
        <a:defRPr sz="2200">
          <a:solidFill>
            <a:schemeClr val="tx1"/>
          </a:solidFill>
          <a:latin typeface="+mn-lt"/>
          <a:ea typeface="+mn-ea"/>
          <a:cs typeface="Osaka"/>
        </a:defRPr>
      </a:lvl3pPr>
      <a:lvl4pPr marL="1330325" indent="-185738" algn="l" rtl="0" eaLnBrk="1" fontAlgn="base" hangingPunct="1">
        <a:spcBef>
          <a:spcPct val="0"/>
        </a:spcBef>
        <a:spcAft>
          <a:spcPts val="1400"/>
        </a:spcAft>
        <a:buClr>
          <a:schemeClr val="tx2"/>
        </a:buClr>
        <a:buChar char="–"/>
        <a:defRPr sz="1900">
          <a:solidFill>
            <a:schemeClr val="tx1"/>
          </a:solidFill>
          <a:latin typeface="+mn-lt"/>
          <a:ea typeface="+mn-ea"/>
          <a:cs typeface="Osaka"/>
        </a:defRPr>
      </a:lvl4pPr>
      <a:lvl5pPr marL="1563688" indent="-131763" algn="l" rtl="0" eaLnBrk="1" fontAlgn="base" hangingPunct="1">
        <a:spcBef>
          <a:spcPct val="0"/>
        </a:spcBef>
        <a:spcAft>
          <a:spcPts val="1400"/>
        </a:spcAft>
        <a:buClr>
          <a:schemeClr val="tx2"/>
        </a:buClr>
        <a:buFont typeface="Arial"/>
        <a:buChar char="•"/>
        <a:defRPr sz="1600">
          <a:solidFill>
            <a:schemeClr val="tx1"/>
          </a:solidFill>
          <a:latin typeface="+mn-lt"/>
          <a:ea typeface="+mn-ea"/>
          <a:cs typeface="Osaka"/>
        </a:defRPr>
      </a:lvl5pPr>
      <a:lvl6pPr marL="2514600" indent="-228600" algn="l" rtl="0" eaLnBrk="1" fontAlgn="base" hangingPunct="1">
        <a:lnSpc>
          <a:spcPct val="90000"/>
        </a:lnSpc>
        <a:spcBef>
          <a:spcPct val="60000"/>
        </a:spcBef>
        <a:spcAft>
          <a:spcPct val="0"/>
        </a:spcAft>
        <a:buClr>
          <a:schemeClr val="tx2"/>
        </a:buClr>
        <a:buChar char="»"/>
        <a:defRPr>
          <a:solidFill>
            <a:schemeClr val="tx1"/>
          </a:solidFill>
          <a:latin typeface="+mn-lt"/>
          <a:ea typeface="+mn-ea"/>
        </a:defRPr>
      </a:lvl6pPr>
      <a:lvl7pPr marL="2971800" indent="-228600" algn="l" rtl="0" eaLnBrk="1" fontAlgn="base" hangingPunct="1">
        <a:lnSpc>
          <a:spcPct val="90000"/>
        </a:lnSpc>
        <a:spcBef>
          <a:spcPct val="60000"/>
        </a:spcBef>
        <a:spcAft>
          <a:spcPct val="0"/>
        </a:spcAft>
        <a:buClr>
          <a:schemeClr val="tx2"/>
        </a:buClr>
        <a:buChar char="»"/>
        <a:defRPr>
          <a:solidFill>
            <a:schemeClr val="tx1"/>
          </a:solidFill>
          <a:latin typeface="+mn-lt"/>
          <a:ea typeface="+mn-ea"/>
        </a:defRPr>
      </a:lvl7pPr>
      <a:lvl8pPr marL="3429000" indent="-228600" algn="l" rtl="0" eaLnBrk="1" fontAlgn="base" hangingPunct="1">
        <a:lnSpc>
          <a:spcPct val="90000"/>
        </a:lnSpc>
        <a:spcBef>
          <a:spcPct val="60000"/>
        </a:spcBef>
        <a:spcAft>
          <a:spcPct val="0"/>
        </a:spcAft>
        <a:buClr>
          <a:schemeClr val="tx2"/>
        </a:buClr>
        <a:buChar char="»"/>
        <a:defRPr>
          <a:solidFill>
            <a:schemeClr val="tx1"/>
          </a:solidFill>
          <a:latin typeface="+mn-lt"/>
          <a:ea typeface="+mn-ea"/>
        </a:defRPr>
      </a:lvl8pPr>
      <a:lvl9pPr marL="3886200" indent="-228600" algn="l" rtl="0" eaLnBrk="1" fontAlgn="base" hangingPunct="1">
        <a:lnSpc>
          <a:spcPct val="90000"/>
        </a:lnSpc>
        <a:spcBef>
          <a:spcPct val="60000"/>
        </a:spcBef>
        <a:spcAft>
          <a:spcPct val="0"/>
        </a:spcAft>
        <a:buClr>
          <a:schemeClr val="tx2"/>
        </a:buClr>
        <a:buChar char="»"/>
        <a:defRPr>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1.xml"/><Relationship Id="rId4" Type="http://schemas.openxmlformats.org/officeDocument/2006/relationships/image" Target="../media/image5.emf"/></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ags" Target="../tags/tag3.xml"/><Relationship Id="rId4" Type="http://schemas.openxmlformats.org/officeDocument/2006/relationships/image" Target="../media/image5.emf"/></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microsoft.com/office/2011/relationships/inkAction" Target="../ink/inkAction1.xml"/><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80.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tags" Target="../tags/tag5.x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4.xml"/><Relationship Id="rId1" Type="http://schemas.openxmlformats.org/officeDocument/2006/relationships/tags" Target="../tags/tag6.xml"/><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4.xml"/><Relationship Id="rId1" Type="http://schemas.openxmlformats.org/officeDocument/2006/relationships/tags" Target="../tags/tag7.xml"/><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4.xml"/><Relationship Id="rId1" Type="http://schemas.openxmlformats.org/officeDocument/2006/relationships/tags" Target="../tags/tag8.xml"/><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4.xml"/><Relationship Id="rId1" Type="http://schemas.openxmlformats.org/officeDocument/2006/relationships/tags" Target="../tags/tag9.xml"/><Relationship Id="rId4" Type="http://schemas.openxmlformats.org/officeDocument/2006/relationships/image" Target="../media/image16.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4.xml"/><Relationship Id="rId1" Type="http://schemas.openxmlformats.org/officeDocument/2006/relationships/tags" Target="../tags/tag10.xml"/><Relationship Id="rId4" Type="http://schemas.openxmlformats.org/officeDocument/2006/relationships/image" Target="../media/image17.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4.xml"/><Relationship Id="rId1" Type="http://schemas.openxmlformats.org/officeDocument/2006/relationships/tags" Target="../tags/tag11.xml"/><Relationship Id="rId4" Type="http://schemas.openxmlformats.org/officeDocument/2006/relationships/image" Target="../media/image17.png"/></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6.xml"/><Relationship Id="rId1" Type="http://schemas.openxmlformats.org/officeDocument/2006/relationships/slideLayout" Target="../slideLayouts/slideLayout4.xml"/><Relationship Id="rId5" Type="http://schemas.openxmlformats.org/officeDocument/2006/relationships/image" Target="../media/image20.png"/><Relationship Id="rId4" Type="http://schemas.openxmlformats.org/officeDocument/2006/relationships/image" Target="../media/image19.png"/></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hyperlink" Target="https://smile.amazon.com/Fifty-Quick-Ideas-Improve-Retrospectives/dp/0993088120/ref=sr_1_1?ie=UTF8&amp;qid=1536878039&amp;sr=8-1&amp;keywords=fifty+quick+ideas+to+improve+your+retrospectives" TargetMode="External"/><Relationship Id="rId18" Type="http://schemas.openxmlformats.org/officeDocument/2006/relationships/hyperlink" Target="https://smile.amazon.com/Guide-Project-Management-Knowledge-PMBOK/dp/1880410230/ref=sr_1_1?ie=UTF8&amp;qid=1536878612&amp;sr=8-1&amp;keywords=PMBOK+2000" TargetMode="External"/><Relationship Id="rId3" Type="http://schemas.openxmlformats.org/officeDocument/2006/relationships/image" Target="../media/image22.png"/><Relationship Id="rId21" Type="http://schemas.openxmlformats.org/officeDocument/2006/relationships/image" Target="../media/image32.png"/><Relationship Id="rId7" Type="http://schemas.openxmlformats.org/officeDocument/2006/relationships/hyperlink" Target="https://smile.amazon.com/Lean-Product-Playbook-Innovate-Products/dp/1118960874/ref=sr_1_2?ie=UTF8&amp;qid=1536877422&amp;sr=8-2&amp;keywords=the+lean+product+playbook+by+dan+olsen" TargetMode="External"/><Relationship Id="rId12" Type="http://schemas.openxmlformats.org/officeDocument/2006/relationships/image" Target="../media/image28.png"/><Relationship Id="rId17" Type="http://schemas.openxmlformats.org/officeDocument/2006/relationships/image" Target="../media/image30.png"/><Relationship Id="rId2" Type="http://schemas.openxmlformats.org/officeDocument/2006/relationships/notesSlide" Target="../notesSlides/notesSlide29.xml"/><Relationship Id="rId16" Type="http://schemas.openxmlformats.org/officeDocument/2006/relationships/hyperlink" Target="https://smile.amazon.com/Winning-Conversations-Mastering-Business-Development/dp/1456349759/ref=sr_1_1?ie=UTF8&amp;qid=1536878406&amp;sr=8-1&amp;keywords=winning+conversations" TargetMode="External"/><Relationship Id="rId20" Type="http://schemas.openxmlformats.org/officeDocument/2006/relationships/hyperlink" Target="https://smile.amazon.com/Guide-Project-Management-Knowledge-Sixth/dp/1628251840/ref=sr_1_1?ie=UTF8&amp;qid=1536878811&amp;sr=8-1&amp;keywords=pmbok+6th+edition+2018" TargetMode="External"/><Relationship Id="rId1" Type="http://schemas.openxmlformats.org/officeDocument/2006/relationships/slideLayout" Target="../slideLayouts/slideLayout1.xml"/><Relationship Id="rId6" Type="http://schemas.openxmlformats.org/officeDocument/2006/relationships/image" Target="../media/image25.png"/><Relationship Id="rId11" Type="http://schemas.openxmlformats.org/officeDocument/2006/relationships/hyperlink" Target="https://smile.amazon.com/Project-Retrospectives-Handbook-Reviews-Dorset-ebook/dp/B00DY3KQJU/ref=sr_1_1?ie=UTF8&amp;qid=1536877910&amp;sr=8-1&amp;keywords=project+retrospectives+a+handbook+for+team+review" TargetMode="External"/><Relationship Id="rId24" Type="http://schemas.openxmlformats.org/officeDocument/2006/relationships/image" Target="../media/image34.jpg"/><Relationship Id="rId5" Type="http://schemas.openxmlformats.org/officeDocument/2006/relationships/image" Target="../media/image24.png"/><Relationship Id="rId15" Type="http://schemas.openxmlformats.org/officeDocument/2006/relationships/hyperlink" Target="https://smile.amazon.com/Mans-Search-Meaning-Viktor-Frankl/dp/080701429X/ref=sr_1_3?ie=UTF8&amp;qid=1536878235&amp;sr=8-3&amp;keywords=meaning+of+life&amp;dpID=41jNJ1FrUlL&amp;preST=_SY344_BO1,204,203,200_QL70_&amp;dpSrc=srch" TargetMode="External"/><Relationship Id="rId23" Type="http://schemas.openxmlformats.org/officeDocument/2006/relationships/image" Target="../media/image33.png"/><Relationship Id="rId10" Type="http://schemas.openxmlformats.org/officeDocument/2006/relationships/image" Target="../media/image27.png"/><Relationship Id="rId19" Type="http://schemas.openxmlformats.org/officeDocument/2006/relationships/image" Target="../media/image31.png"/><Relationship Id="rId4" Type="http://schemas.openxmlformats.org/officeDocument/2006/relationships/image" Target="../media/image23.png"/><Relationship Id="rId9" Type="http://schemas.openxmlformats.org/officeDocument/2006/relationships/hyperlink" Target="https://smile.amazon.com/Secret-What-Great-Leaders-Know/dp/1626561982/ref=sr_1_1?ie=UTF8&amp;qid=1536877780&amp;sr=8-1&amp;keywords=the+secret+blanchard+miller" TargetMode="External"/><Relationship Id="rId14" Type="http://schemas.openxmlformats.org/officeDocument/2006/relationships/image" Target="../media/image29.png"/><Relationship Id="rId22" Type="http://schemas.openxmlformats.org/officeDocument/2006/relationships/hyperlink" Target="https://smile.amazon.com/Twilight-Idols-Friedrich-Nietzsche/dp/1479131679/ref=sr_1_6?ie=UTF8&amp;qid=1536879689&amp;sr=8-6&amp;keywords=twilight+of+the+idol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a:spLocks noChangeArrowheads="1"/>
          </p:cNvSpPr>
          <p:nvPr/>
        </p:nvSpPr>
        <p:spPr bwMode="auto">
          <a:xfrm>
            <a:off x="1524000" y="2031702"/>
            <a:ext cx="9144000" cy="211190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defPPr>
              <a:defRPr lang="en-US"/>
            </a:defPPr>
            <a:lvl1pPr algn="l" rtl="0" fontAlgn="base">
              <a:spcBef>
                <a:spcPct val="0"/>
              </a:spcBef>
              <a:spcAft>
                <a:spcPct val="0"/>
              </a:spcAft>
              <a:defRPr kern="1200">
                <a:solidFill>
                  <a:schemeClr val="tx1"/>
                </a:solidFill>
                <a:latin typeface="Arial" pitchFamily="34" charset="0"/>
                <a:ea typeface="Osaka"/>
                <a:cs typeface="Osaka"/>
              </a:defRPr>
            </a:lvl1pPr>
            <a:lvl2pPr marL="457200" algn="l" rtl="0" fontAlgn="base">
              <a:spcBef>
                <a:spcPct val="0"/>
              </a:spcBef>
              <a:spcAft>
                <a:spcPct val="0"/>
              </a:spcAft>
              <a:defRPr kern="1200">
                <a:solidFill>
                  <a:schemeClr val="tx1"/>
                </a:solidFill>
                <a:latin typeface="Arial" pitchFamily="34" charset="0"/>
                <a:ea typeface="Osaka"/>
                <a:cs typeface="Osaka"/>
              </a:defRPr>
            </a:lvl2pPr>
            <a:lvl3pPr marL="914400" algn="l" rtl="0" fontAlgn="base">
              <a:spcBef>
                <a:spcPct val="0"/>
              </a:spcBef>
              <a:spcAft>
                <a:spcPct val="0"/>
              </a:spcAft>
              <a:defRPr kern="1200">
                <a:solidFill>
                  <a:schemeClr val="tx1"/>
                </a:solidFill>
                <a:latin typeface="Arial" pitchFamily="34" charset="0"/>
                <a:ea typeface="Osaka"/>
                <a:cs typeface="Osaka"/>
              </a:defRPr>
            </a:lvl3pPr>
            <a:lvl4pPr marL="1371600" algn="l" rtl="0" fontAlgn="base">
              <a:spcBef>
                <a:spcPct val="0"/>
              </a:spcBef>
              <a:spcAft>
                <a:spcPct val="0"/>
              </a:spcAft>
              <a:defRPr kern="1200">
                <a:solidFill>
                  <a:schemeClr val="tx1"/>
                </a:solidFill>
                <a:latin typeface="Arial" pitchFamily="34" charset="0"/>
                <a:ea typeface="Osaka"/>
                <a:cs typeface="Osaka"/>
              </a:defRPr>
            </a:lvl4pPr>
            <a:lvl5pPr marL="1828800" algn="l" rtl="0" fontAlgn="base">
              <a:spcBef>
                <a:spcPct val="0"/>
              </a:spcBef>
              <a:spcAft>
                <a:spcPct val="0"/>
              </a:spcAft>
              <a:defRPr kern="1200">
                <a:solidFill>
                  <a:schemeClr val="tx1"/>
                </a:solidFill>
                <a:latin typeface="Arial" pitchFamily="34" charset="0"/>
                <a:ea typeface="Osaka"/>
                <a:cs typeface="Osaka"/>
              </a:defRPr>
            </a:lvl5pPr>
            <a:lvl6pPr marL="2286000" algn="l" defTabSz="914400" rtl="0" eaLnBrk="1" latinLnBrk="0" hangingPunct="1">
              <a:defRPr kern="1200">
                <a:solidFill>
                  <a:schemeClr val="tx1"/>
                </a:solidFill>
                <a:latin typeface="Arial" pitchFamily="34" charset="0"/>
                <a:ea typeface="Osaka"/>
                <a:cs typeface="Osaka"/>
              </a:defRPr>
            </a:lvl6pPr>
            <a:lvl7pPr marL="2743200" algn="l" defTabSz="914400" rtl="0" eaLnBrk="1" latinLnBrk="0" hangingPunct="1">
              <a:defRPr kern="1200">
                <a:solidFill>
                  <a:schemeClr val="tx1"/>
                </a:solidFill>
                <a:latin typeface="Arial" pitchFamily="34" charset="0"/>
                <a:ea typeface="Osaka"/>
                <a:cs typeface="Osaka"/>
              </a:defRPr>
            </a:lvl7pPr>
            <a:lvl8pPr marL="3200400" algn="l" defTabSz="914400" rtl="0" eaLnBrk="1" latinLnBrk="0" hangingPunct="1">
              <a:defRPr kern="1200">
                <a:solidFill>
                  <a:schemeClr val="tx1"/>
                </a:solidFill>
                <a:latin typeface="Arial" pitchFamily="34" charset="0"/>
                <a:ea typeface="Osaka"/>
                <a:cs typeface="Osaka"/>
              </a:defRPr>
            </a:lvl8pPr>
            <a:lvl9pPr marL="3657600" algn="l" defTabSz="914400" rtl="0" eaLnBrk="1" latinLnBrk="0" hangingPunct="1">
              <a:defRPr kern="1200">
                <a:solidFill>
                  <a:schemeClr val="tx1"/>
                </a:solidFill>
                <a:latin typeface="Arial" pitchFamily="34" charset="0"/>
                <a:ea typeface="Osaka"/>
                <a:cs typeface="Osaka"/>
              </a:defRPr>
            </a:lvl9pPr>
          </a:lstStyle>
          <a:p>
            <a:pPr algn="ctr" eaLnBrk="0" hangingPunct="0">
              <a:spcBef>
                <a:spcPts val="2400"/>
              </a:spcBef>
              <a:defRPr/>
            </a:pPr>
            <a:r>
              <a:rPr lang="en-US" sz="3600" b="1" kern="0" dirty="0">
                <a:solidFill>
                  <a:schemeClr val="bg1">
                    <a:lumMod val="75000"/>
                    <a:lumOff val="25000"/>
                  </a:schemeClr>
                </a:solidFill>
                <a:latin typeface="Arial Narrow"/>
                <a:ea typeface="+mj-ea"/>
              </a:rPr>
              <a:t>And the Goals Will Take Care of Themselves</a:t>
            </a:r>
          </a:p>
          <a:p>
            <a:pPr algn="ctr" eaLnBrk="0" hangingPunct="0">
              <a:spcBef>
                <a:spcPts val="2400"/>
              </a:spcBef>
              <a:defRPr/>
            </a:pPr>
            <a:endParaRPr lang="en-US" sz="3600" b="1" kern="0" dirty="0">
              <a:solidFill>
                <a:schemeClr val="bg1">
                  <a:lumMod val="75000"/>
                  <a:lumOff val="25000"/>
                </a:schemeClr>
              </a:solidFill>
              <a:latin typeface="Arial Narrow"/>
              <a:ea typeface="+mj-ea"/>
            </a:endParaRPr>
          </a:p>
          <a:p>
            <a:pPr algn="ctr" eaLnBrk="0" hangingPunct="0">
              <a:spcBef>
                <a:spcPts val="2400"/>
              </a:spcBef>
              <a:defRPr/>
            </a:pPr>
            <a:r>
              <a:rPr lang="en-US" sz="3600" b="1" kern="0" dirty="0">
                <a:solidFill>
                  <a:schemeClr val="bg1">
                    <a:lumMod val="75000"/>
                    <a:lumOff val="25000"/>
                  </a:schemeClr>
                </a:solidFill>
                <a:latin typeface="Arial Narrow"/>
                <a:ea typeface="+mj-ea"/>
              </a:rPr>
              <a:t>Jim Allen</a:t>
            </a:r>
          </a:p>
          <a:p>
            <a:pPr algn="ctr" eaLnBrk="0" hangingPunct="0">
              <a:spcBef>
                <a:spcPts val="2400"/>
              </a:spcBef>
              <a:defRPr/>
            </a:pPr>
            <a:r>
              <a:rPr lang="en-US" sz="3600" b="1" kern="0" dirty="0">
                <a:solidFill>
                  <a:schemeClr val="bg1">
                    <a:lumMod val="75000"/>
                    <a:lumOff val="25000"/>
                  </a:schemeClr>
                </a:solidFill>
                <a:latin typeface="Arial Narrow"/>
                <a:ea typeface="+mj-ea"/>
              </a:rPr>
              <a:t>Jim.Allen@ResponseResource.com</a:t>
            </a:r>
          </a:p>
        </p:txBody>
      </p:sp>
      <p:pic>
        <p:nvPicPr>
          <p:cNvPr id="2" name="Picture 1">
            <a:extLst>
              <a:ext uri="{FF2B5EF4-FFF2-40B4-BE49-F238E27FC236}">
                <a16:creationId xmlns:a16="http://schemas.microsoft.com/office/drawing/2014/main" id="{2CC6FBFA-31F2-4FBF-9C86-2F1862D32513}"/>
              </a:ext>
            </a:extLst>
          </p:cNvPr>
          <p:cNvPicPr>
            <a:picLocks noChangeAspect="1"/>
          </p:cNvPicPr>
          <p:nvPr/>
        </p:nvPicPr>
        <p:blipFill>
          <a:blip r:embed="rId3"/>
          <a:stretch>
            <a:fillRect/>
          </a:stretch>
        </p:blipFill>
        <p:spPr>
          <a:xfrm>
            <a:off x="406387" y="5881355"/>
            <a:ext cx="1461771" cy="607773"/>
          </a:xfrm>
          <a:prstGeom prst="rect">
            <a:avLst/>
          </a:prstGeom>
        </p:spPr>
      </p:pic>
      <p:sp>
        <p:nvSpPr>
          <p:cNvPr id="3" name="Rectangle 2">
            <a:extLst>
              <a:ext uri="{FF2B5EF4-FFF2-40B4-BE49-F238E27FC236}">
                <a16:creationId xmlns:a16="http://schemas.microsoft.com/office/drawing/2014/main" id="{10CF432C-86C8-445A-994F-43E537D7DB27}"/>
              </a:ext>
            </a:extLst>
          </p:cNvPr>
          <p:cNvSpPr/>
          <p:nvPr/>
        </p:nvSpPr>
        <p:spPr>
          <a:xfrm>
            <a:off x="1868158" y="5841914"/>
            <a:ext cx="3758184" cy="707886"/>
          </a:xfrm>
          <a:prstGeom prst="rect">
            <a:avLst/>
          </a:prstGeom>
        </p:spPr>
        <p:txBody>
          <a:bodyPr wrap="square">
            <a:spAutoFit/>
          </a:bodyPr>
          <a:lstStyle/>
          <a:p>
            <a:r>
              <a:rPr lang="en-US" sz="1000" i="1" dirty="0">
                <a:solidFill>
                  <a:srgbClr val="002060"/>
                </a:solidFill>
              </a:rPr>
              <a:t>MBD  has been reviewed and approved as a provider of project management training by the Project Management Institute (PMI ).  MBD  is a member of PMI’s R.E.P. Program and PMI does not </a:t>
            </a:r>
            <a:r>
              <a:rPr lang="en-US" sz="1000" i="1" dirty="0" err="1">
                <a:solidFill>
                  <a:srgbClr val="002060"/>
                </a:solidFill>
              </a:rPr>
              <a:t>specifcally</a:t>
            </a:r>
            <a:r>
              <a:rPr lang="en-US" sz="1000" i="1" dirty="0">
                <a:solidFill>
                  <a:srgbClr val="002060"/>
                </a:solidFill>
              </a:rPr>
              <a:t> endorse, approve, or warrant MBD ’s products, courses, publications, or services.</a:t>
            </a:r>
          </a:p>
        </p:txBody>
      </p:sp>
      <p:sp>
        <p:nvSpPr>
          <p:cNvPr id="5" name="Title 4">
            <a:extLst>
              <a:ext uri="{FF2B5EF4-FFF2-40B4-BE49-F238E27FC236}">
                <a16:creationId xmlns:a16="http://schemas.microsoft.com/office/drawing/2014/main" id="{E09F1E4B-D00C-40F0-8FC1-A432A2F7EAFE}"/>
              </a:ext>
            </a:extLst>
          </p:cNvPr>
          <p:cNvSpPr>
            <a:spLocks noGrp="1"/>
          </p:cNvSpPr>
          <p:nvPr>
            <p:ph type="title" idx="4294967295"/>
          </p:nvPr>
        </p:nvSpPr>
        <p:spPr>
          <a:xfrm>
            <a:off x="838200" y="675117"/>
            <a:ext cx="10515600" cy="917765"/>
          </a:xfrm>
          <a:prstGeom prst="rect">
            <a:avLst/>
          </a:prstGeom>
        </p:spPr>
        <p:txBody>
          <a:bodyPr/>
          <a:lstStyle/>
          <a:p>
            <a:r>
              <a:rPr lang="en-US" sz="4400" dirty="0">
                <a:solidFill>
                  <a:schemeClr val="bg1">
                    <a:lumMod val="75000"/>
                    <a:lumOff val="25000"/>
                  </a:schemeClr>
                </a:solidFill>
                <a:latin typeface="Arial" panose="020B0604020202020204" pitchFamily="34" charset="0"/>
                <a:cs typeface="Arial" panose="020B0604020202020204" pitchFamily="34" charset="0"/>
              </a:rPr>
              <a:t>Be Purpose Driven</a:t>
            </a:r>
          </a:p>
        </p:txBody>
      </p:sp>
    </p:spTree>
    <p:extLst>
      <p:ext uri="{BB962C8B-B14F-4D97-AF65-F5344CB8AC3E}">
        <p14:creationId xmlns:p14="http://schemas.microsoft.com/office/powerpoint/2010/main" val="16952935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88427A2-7D07-4A27-998A-EEC9741412D2}"/>
              </a:ext>
            </a:extLst>
          </p:cNvPr>
          <p:cNvSpPr/>
          <p:nvPr/>
        </p:nvSpPr>
        <p:spPr>
          <a:xfrm>
            <a:off x="2612040" y="1514744"/>
            <a:ext cx="7280563" cy="3046988"/>
          </a:xfrm>
          <a:prstGeom prst="rect">
            <a:avLst/>
          </a:prstGeom>
        </p:spPr>
        <p:txBody>
          <a:bodyPr wrap="square">
            <a:spAutoFit/>
          </a:bodyPr>
          <a:lstStyle/>
          <a:p>
            <a:r>
              <a:rPr lang="en-US" sz="3200" i="1" dirty="0">
                <a:latin typeface="Calibri" panose="020F0502020204030204" pitchFamily="34" charset="0"/>
                <a:ea typeface="Calibri" panose="020F0502020204030204" pitchFamily="34" charset="0"/>
              </a:rPr>
              <a:t>“The purpose of project management is to foresee or predict as many dangers and problems as possible; and to plan, organize and control activities so that the project is completed as successfully as possible in spite of all the risks.”</a:t>
            </a:r>
            <a:endParaRPr lang="en-US" sz="3200" dirty="0">
              <a:latin typeface="Calibri" panose="020F0502020204030204" pitchFamily="34" charset="0"/>
              <a:ea typeface="Calibri" panose="020F0502020204030204" pitchFamily="34" charset="0"/>
            </a:endParaRPr>
          </a:p>
        </p:txBody>
      </p:sp>
      <p:sp>
        <p:nvSpPr>
          <p:cNvPr id="5" name="TextBox 4">
            <a:extLst>
              <a:ext uri="{FF2B5EF4-FFF2-40B4-BE49-F238E27FC236}">
                <a16:creationId xmlns:a16="http://schemas.microsoft.com/office/drawing/2014/main" id="{E279EE26-E511-48BE-B4AC-37288D25589E}"/>
              </a:ext>
            </a:extLst>
          </p:cNvPr>
          <p:cNvSpPr txBox="1"/>
          <p:nvPr/>
        </p:nvSpPr>
        <p:spPr>
          <a:xfrm>
            <a:off x="8155710" y="5006109"/>
            <a:ext cx="3500582" cy="1077218"/>
          </a:xfrm>
          <a:prstGeom prst="rect">
            <a:avLst/>
          </a:prstGeom>
          <a:noFill/>
        </p:spPr>
        <p:txBody>
          <a:bodyPr wrap="square" rtlCol="0">
            <a:spAutoFit/>
          </a:bodyPr>
          <a:lstStyle/>
          <a:p>
            <a:r>
              <a:rPr lang="en-US" sz="1600" dirty="0" err="1">
                <a:solidFill>
                  <a:schemeClr val="bg1">
                    <a:lumMod val="75000"/>
                    <a:lumOff val="25000"/>
                  </a:schemeClr>
                </a:solidFill>
                <a:latin typeface="Calibri" panose="020F0502020204030204" pitchFamily="34" charset="0"/>
                <a:ea typeface="Calibri" panose="020F0502020204030204" pitchFamily="34" charset="0"/>
              </a:rPr>
              <a:t>Burek</a:t>
            </a:r>
            <a:r>
              <a:rPr lang="en-US" sz="1600" dirty="0">
                <a:solidFill>
                  <a:schemeClr val="bg1">
                    <a:lumMod val="75000"/>
                    <a:lumOff val="25000"/>
                  </a:schemeClr>
                </a:solidFill>
                <a:latin typeface="Calibri" panose="020F0502020204030204" pitchFamily="34" charset="0"/>
                <a:ea typeface="Calibri" panose="020F0502020204030204" pitchFamily="34" charset="0"/>
              </a:rPr>
              <a:t>, Paul (2008). Creating clear project requirements: differentiating "what" from "how" Paper presented at PMI® Global Congress 2008</a:t>
            </a:r>
            <a:endParaRPr lang="en-US" sz="1600" dirty="0">
              <a:solidFill>
                <a:schemeClr val="bg1">
                  <a:lumMod val="75000"/>
                  <a:lumOff val="25000"/>
                </a:schemeClr>
              </a:solidFill>
            </a:endParaRPr>
          </a:p>
        </p:txBody>
      </p:sp>
      <p:sp>
        <p:nvSpPr>
          <p:cNvPr id="6" name="Title 5">
            <a:extLst>
              <a:ext uri="{FF2B5EF4-FFF2-40B4-BE49-F238E27FC236}">
                <a16:creationId xmlns:a16="http://schemas.microsoft.com/office/drawing/2014/main" id="{31BF09F5-B6A3-40CA-BA29-B682A727C108}"/>
              </a:ext>
            </a:extLst>
          </p:cNvPr>
          <p:cNvSpPr>
            <a:spLocks noGrp="1"/>
          </p:cNvSpPr>
          <p:nvPr>
            <p:ph type="title" idx="4294967295"/>
          </p:nvPr>
        </p:nvSpPr>
        <p:spPr>
          <a:xfrm>
            <a:off x="838200" y="365125"/>
            <a:ext cx="10515600" cy="1325563"/>
          </a:xfrm>
          <a:prstGeom prst="rect">
            <a:avLst/>
          </a:prstGeom>
        </p:spPr>
        <p:txBody>
          <a:bodyPr/>
          <a:lstStyle/>
          <a:p>
            <a:r>
              <a:rPr lang="en-US" dirty="0">
                <a:solidFill>
                  <a:schemeClr val="bg1">
                    <a:lumMod val="75000"/>
                    <a:lumOff val="25000"/>
                  </a:schemeClr>
                </a:solidFill>
              </a:rPr>
              <a:t>Goal Oriented Project Management</a:t>
            </a:r>
          </a:p>
        </p:txBody>
      </p:sp>
    </p:spTree>
    <p:extLst>
      <p:ext uri="{BB962C8B-B14F-4D97-AF65-F5344CB8AC3E}">
        <p14:creationId xmlns:p14="http://schemas.microsoft.com/office/powerpoint/2010/main" val="25569029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D3FC810-2EB5-4ACF-9CE3-51AB72D3C9CA}"/>
              </a:ext>
            </a:extLst>
          </p:cNvPr>
          <p:cNvSpPr>
            <a:spLocks noGrp="1"/>
          </p:cNvSpPr>
          <p:nvPr>
            <p:ph type="sldNum" sz="quarter" idx="4"/>
          </p:nvPr>
        </p:nvSpPr>
        <p:spPr/>
        <p:txBody>
          <a:bodyPr/>
          <a:lstStyle/>
          <a:p>
            <a:pPr fontAlgn="base">
              <a:spcBef>
                <a:spcPct val="0"/>
              </a:spcBef>
              <a:spcAft>
                <a:spcPct val="0"/>
              </a:spcAft>
            </a:pPr>
            <a:fld id="{C34FAA5E-7FB0-4E59-8CF2-002F1F791363}" type="slidenum">
              <a:rPr lang="en-US" smtClean="0">
                <a:solidFill>
                  <a:srgbClr val="FFFFFF">
                    <a:tint val="75000"/>
                  </a:srgbClr>
                </a:solidFill>
                <a:latin typeface="Arial" pitchFamily="34" charset="0"/>
              </a:rPr>
              <a:pPr fontAlgn="base">
                <a:spcBef>
                  <a:spcPct val="0"/>
                </a:spcBef>
                <a:spcAft>
                  <a:spcPct val="0"/>
                </a:spcAft>
              </a:pPr>
              <a:t>3</a:t>
            </a:fld>
            <a:endParaRPr lang="en-US">
              <a:solidFill>
                <a:srgbClr val="FFFFFF">
                  <a:tint val="75000"/>
                </a:srgbClr>
              </a:solidFill>
              <a:latin typeface="Arial" pitchFamily="34" charset="0"/>
            </a:endParaRPr>
          </a:p>
        </p:txBody>
      </p:sp>
      <p:pic>
        <p:nvPicPr>
          <p:cNvPr id="3" name="Picture 2">
            <a:extLst>
              <a:ext uri="{FF2B5EF4-FFF2-40B4-BE49-F238E27FC236}">
                <a16:creationId xmlns:a16="http://schemas.microsoft.com/office/drawing/2014/main" id="{6681B020-C818-441C-94F8-75B90BB6B0C6}"/>
              </a:ext>
            </a:extLst>
          </p:cNvPr>
          <p:cNvPicPr>
            <a:picLocks noChangeAspect="1"/>
          </p:cNvPicPr>
          <p:nvPr/>
        </p:nvPicPr>
        <p:blipFill>
          <a:blip r:embed="rId4"/>
          <a:stretch>
            <a:fillRect/>
          </a:stretch>
        </p:blipFill>
        <p:spPr>
          <a:xfrm>
            <a:off x="2082800" y="718135"/>
            <a:ext cx="8763000" cy="5018075"/>
          </a:xfrm>
          <a:prstGeom prst="rect">
            <a:avLst/>
          </a:prstGeom>
        </p:spPr>
      </p:pic>
      <p:grpSp>
        <p:nvGrpSpPr>
          <p:cNvPr id="6" name="Group 5">
            <a:extLst>
              <a:ext uri="{FF2B5EF4-FFF2-40B4-BE49-F238E27FC236}">
                <a16:creationId xmlns:a16="http://schemas.microsoft.com/office/drawing/2014/main" id="{8CF24E97-F86F-4FAA-BD3E-79D782AA38DE}"/>
              </a:ext>
            </a:extLst>
          </p:cNvPr>
          <p:cNvGrpSpPr/>
          <p:nvPr/>
        </p:nvGrpSpPr>
        <p:grpSpPr>
          <a:xfrm>
            <a:off x="3831854" y="5903495"/>
            <a:ext cx="5077541" cy="767325"/>
            <a:chOff x="2406951" y="4877414"/>
            <a:chExt cx="4120525" cy="830997"/>
          </a:xfrm>
        </p:grpSpPr>
        <p:grpSp>
          <p:nvGrpSpPr>
            <p:cNvPr id="7" name="Group 56">
              <a:extLst>
                <a:ext uri="{FF2B5EF4-FFF2-40B4-BE49-F238E27FC236}">
                  <a16:creationId xmlns:a16="http://schemas.microsoft.com/office/drawing/2014/main" id="{C0DD1061-51E8-4CE6-8BA4-934F90D26415}"/>
                </a:ext>
              </a:extLst>
            </p:cNvPr>
            <p:cNvGrpSpPr/>
            <p:nvPr/>
          </p:nvGrpSpPr>
          <p:grpSpPr>
            <a:xfrm>
              <a:off x="2406951" y="4877414"/>
              <a:ext cx="4086717" cy="671320"/>
              <a:chOff x="79046" y="741364"/>
              <a:chExt cx="4981903" cy="625863"/>
            </a:xfrm>
          </p:grpSpPr>
          <p:sp>
            <p:nvSpPr>
              <p:cNvPr id="9" name="Rectangle 8">
                <a:extLst>
                  <a:ext uri="{FF2B5EF4-FFF2-40B4-BE49-F238E27FC236}">
                    <a16:creationId xmlns:a16="http://schemas.microsoft.com/office/drawing/2014/main" id="{F9210918-6E31-457E-B384-43DEB9AFF17C}"/>
                  </a:ext>
                </a:extLst>
              </p:cNvPr>
              <p:cNvSpPr/>
              <p:nvPr/>
            </p:nvSpPr>
            <p:spPr bwMode="auto">
              <a:xfrm>
                <a:off x="79046" y="798902"/>
                <a:ext cx="4876800" cy="568325"/>
              </a:xfrm>
              <a:prstGeom prst="rect">
                <a:avLst/>
              </a:prstGeom>
              <a:gradFill flip="none" rotWithShape="1">
                <a:gsLst>
                  <a:gs pos="0">
                    <a:schemeClr val="accent4"/>
                  </a:gs>
                  <a:gs pos="100000">
                    <a:schemeClr val="bg1">
                      <a:lumMod val="90000"/>
                      <a:lumOff val="10000"/>
                    </a:schemeClr>
                  </a:gs>
                </a:gsLst>
                <a:lin ang="16200000" scaled="0"/>
                <a:tileRect/>
              </a:gradFill>
              <a:ln w="9525" cap="flat" cmpd="sng" algn="ctr">
                <a:noFill/>
                <a:prstDash val="solid"/>
                <a:round/>
                <a:headEnd type="none" w="med" len="med"/>
                <a:tailEnd type="none" w="med" len="med"/>
              </a:ln>
              <a:effectLst>
                <a:outerShdw blurRad="127000" dist="38100" dir="8100000">
                  <a:srgbClr val="000000">
                    <a:alpha val="75000"/>
                  </a:srgbClr>
                </a:outerShdw>
              </a:effectLst>
              <a:scene3d>
                <a:camera prst="orthographicFront"/>
                <a:lightRig rig="threePt" dir="t">
                  <a:rot lat="0" lon="0" rev="3360000"/>
                </a:lightRig>
              </a:scene3d>
              <a:sp3d extrusionH="152400" prstMaterial="softEdge">
                <a:bevelT h="25400"/>
                <a:bevelB h="25400"/>
              </a:sp3d>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dirty="0">
                  <a:latin typeface="Arial" charset="0"/>
                  <a:ea typeface="ＭＳ Ｐゴシック" pitchFamily="1" charset="-128"/>
                </a:endParaRPr>
              </a:p>
            </p:txBody>
          </p:sp>
          <p:sp>
            <p:nvSpPr>
              <p:cNvPr id="10" name="Rounded Rectangle 19">
                <a:extLst>
                  <a:ext uri="{FF2B5EF4-FFF2-40B4-BE49-F238E27FC236}">
                    <a16:creationId xmlns:a16="http://schemas.microsoft.com/office/drawing/2014/main" id="{1A54D545-ABE1-4B66-9957-2506797623E7}"/>
                  </a:ext>
                </a:extLst>
              </p:cNvPr>
              <p:cNvSpPr/>
              <p:nvPr/>
            </p:nvSpPr>
            <p:spPr bwMode="auto">
              <a:xfrm>
                <a:off x="355600" y="741364"/>
                <a:ext cx="4705349" cy="97074"/>
              </a:xfrm>
              <a:prstGeom prst="roundRect">
                <a:avLst>
                  <a:gd name="adj" fmla="val 17348"/>
                </a:avLst>
              </a:prstGeom>
              <a:gradFill flip="none" rotWithShape="1">
                <a:gsLst>
                  <a:gs pos="30000">
                    <a:schemeClr val="tx1">
                      <a:alpha val="0"/>
                    </a:schemeClr>
                  </a:gs>
                  <a:gs pos="100000">
                    <a:srgbClr val="FFFFFF">
                      <a:alpha val="75000"/>
                    </a:srgbClr>
                  </a:gs>
                </a:gsLst>
                <a:lin ang="16200000" scaled="0"/>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dirty="0">
                  <a:latin typeface="Arial" charset="0"/>
                  <a:ea typeface="ＭＳ Ｐゴシック" pitchFamily="1" charset="-128"/>
                </a:endParaRPr>
              </a:p>
            </p:txBody>
          </p:sp>
        </p:grpSp>
        <p:sp>
          <p:nvSpPr>
            <p:cNvPr id="8" name="Rectangle 7">
              <a:extLst>
                <a:ext uri="{FF2B5EF4-FFF2-40B4-BE49-F238E27FC236}">
                  <a16:creationId xmlns:a16="http://schemas.microsoft.com/office/drawing/2014/main" id="{8C0AE509-E92E-4C31-8531-027B0A06B38C}"/>
                </a:ext>
              </a:extLst>
            </p:cNvPr>
            <p:cNvSpPr/>
            <p:nvPr/>
          </p:nvSpPr>
          <p:spPr>
            <a:xfrm>
              <a:off x="2600002" y="4877414"/>
              <a:ext cx="3927474" cy="830997"/>
            </a:xfrm>
            <a:prstGeom prst="rect">
              <a:avLst/>
            </a:prstGeom>
            <a:noFill/>
            <a:ln w="57150">
              <a:noFill/>
            </a:ln>
            <a:effectLst>
              <a:outerShdw blurRad="38100" dist="25400" dir="2700000">
                <a:srgbClr val="000000">
                  <a:alpha val="65000"/>
                </a:srgbClr>
              </a:outerShdw>
            </a:effectLst>
          </p:spPr>
          <p:style>
            <a:lnRef idx="1">
              <a:schemeClr val="accent1"/>
            </a:lnRef>
            <a:fillRef idx="3">
              <a:schemeClr val="accent1"/>
            </a:fillRef>
            <a:effectRef idx="2">
              <a:schemeClr val="accent1"/>
            </a:effectRef>
            <a:fontRef idx="minor">
              <a:schemeClr val="lt1"/>
            </a:fontRef>
          </p:style>
          <p:txBody>
            <a:bodyPr wrap="square">
              <a:spAutoFit/>
            </a:bodyPr>
            <a:lstStyle/>
            <a:p>
              <a:pPr algn="ctr"/>
              <a:r>
                <a:rPr lang="en-US" sz="2400" b="1" dirty="0">
                  <a:ln w="3175" cap="flat" cmpd="sng" algn="ctr">
                    <a:noFill/>
                    <a:prstDash val="solid"/>
                    <a:round/>
                    <a:headEnd type="none" w="med" len="med"/>
                    <a:tailEnd type="none" w="med" len="med"/>
                  </a:ln>
                  <a:solidFill>
                    <a:schemeClr val="tx1"/>
                  </a:solidFill>
                  <a:effectLst>
                    <a:outerShdw blurRad="38100" dist="38100" dir="2700000" algn="tl">
                      <a:srgbClr val="000000">
                        <a:alpha val="43137"/>
                      </a:srgbClr>
                    </a:outerShdw>
                  </a:effectLst>
                </a:rPr>
                <a:t>Works Well for Predictive Workflow</a:t>
              </a:r>
            </a:p>
          </p:txBody>
        </p:sp>
      </p:grpSp>
      <p:sp>
        <p:nvSpPr>
          <p:cNvPr id="12" name="Title 11">
            <a:extLst>
              <a:ext uri="{FF2B5EF4-FFF2-40B4-BE49-F238E27FC236}">
                <a16:creationId xmlns:a16="http://schemas.microsoft.com/office/drawing/2014/main" id="{65719ACF-B58B-4935-BDE5-882DB29E8665}"/>
              </a:ext>
            </a:extLst>
          </p:cNvPr>
          <p:cNvSpPr>
            <a:spLocks noGrp="1"/>
          </p:cNvSpPr>
          <p:nvPr>
            <p:ph type="title" idx="4294967295"/>
          </p:nvPr>
        </p:nvSpPr>
        <p:spPr>
          <a:xfrm>
            <a:off x="838200" y="89713"/>
            <a:ext cx="10515600" cy="1325563"/>
          </a:xfrm>
          <a:prstGeom prst="rect">
            <a:avLst/>
          </a:prstGeom>
        </p:spPr>
        <p:txBody>
          <a:bodyPr/>
          <a:lstStyle/>
          <a:p>
            <a:pPr rtl="0" eaLnBrk="1" latinLnBrk="0" hangingPunct="1"/>
            <a:r>
              <a:rPr lang="en-US" dirty="0">
                <a:solidFill>
                  <a:srgbClr val="FFC000"/>
                </a:solidFill>
                <a:effectLst/>
                <a:latin typeface="Arial Narrow" panose="020B0606020202030204" pitchFamily="34" charset="0"/>
                <a:ea typeface="Osaka"/>
                <a:cs typeface="+mn-cs"/>
              </a:rPr>
              <a:t>Current Project Life Cycle Remains Somewhat Linear</a:t>
            </a:r>
            <a:endParaRPr lang="en-US" dirty="0">
              <a:solidFill>
                <a:srgbClr val="FFC000"/>
              </a:solidFill>
              <a:effectLst/>
            </a:endParaRPr>
          </a:p>
        </p:txBody>
      </p:sp>
      <p:sp>
        <p:nvSpPr>
          <p:cNvPr id="11" name="TextBox 10">
            <a:extLst>
              <a:ext uri="{FF2B5EF4-FFF2-40B4-BE49-F238E27FC236}">
                <a16:creationId xmlns:a16="http://schemas.microsoft.com/office/drawing/2014/main" id="{32913204-7C5C-4854-8B7D-8566D5D4B224}"/>
              </a:ext>
            </a:extLst>
          </p:cNvPr>
          <p:cNvSpPr txBox="1"/>
          <p:nvPr/>
        </p:nvSpPr>
        <p:spPr>
          <a:xfrm>
            <a:off x="8963891" y="6488668"/>
            <a:ext cx="1597891" cy="369332"/>
          </a:xfrm>
          <a:prstGeom prst="rect">
            <a:avLst/>
          </a:prstGeom>
          <a:noFill/>
        </p:spPr>
        <p:txBody>
          <a:bodyPr wrap="square" rtlCol="0">
            <a:spAutoFit/>
          </a:bodyPr>
          <a:lstStyle/>
          <a:p>
            <a:r>
              <a:rPr lang="en-US" dirty="0"/>
              <a:t>PMBOK v6</a:t>
            </a:r>
          </a:p>
        </p:txBody>
      </p:sp>
    </p:spTree>
    <p:custDataLst>
      <p:tags r:id="rId1"/>
    </p:custDataLst>
    <p:extLst>
      <p:ext uri="{BB962C8B-B14F-4D97-AF65-F5344CB8AC3E}">
        <p14:creationId xmlns:p14="http://schemas.microsoft.com/office/powerpoint/2010/main" val="2024504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329E5B9-2F3B-48BD-B2B2-9DC94777D9F2}"/>
              </a:ext>
            </a:extLst>
          </p:cNvPr>
          <p:cNvSpPr/>
          <p:nvPr/>
        </p:nvSpPr>
        <p:spPr>
          <a:xfrm>
            <a:off x="2833011" y="2111036"/>
            <a:ext cx="8654473" cy="1815882"/>
          </a:xfrm>
          <a:prstGeom prst="rect">
            <a:avLst/>
          </a:prstGeom>
        </p:spPr>
        <p:txBody>
          <a:bodyPr wrap="square">
            <a:spAutoFit/>
          </a:bodyPr>
          <a:lstStyle/>
          <a:p>
            <a:r>
              <a:rPr lang="en-US" sz="2800" dirty="0">
                <a:latin typeface="Calibri" panose="020F0502020204030204" pitchFamily="34" charset="0"/>
                <a:ea typeface="Calibri" panose="020F0502020204030204" pitchFamily="34" charset="0"/>
              </a:rPr>
              <a:t>“</a:t>
            </a:r>
            <a:r>
              <a:rPr lang="en-US" sz="2800" i="1" dirty="0">
                <a:latin typeface="Calibri" panose="020F0502020204030204" pitchFamily="34" charset="0"/>
                <a:ea typeface="Calibri" panose="020F0502020204030204" pitchFamily="34" charset="0"/>
              </a:rPr>
              <a:t>The project sponsor is generally accountable for the development and maintenance of the project business case document.”…”A needs assessment and benefits plan precede the business case.”</a:t>
            </a:r>
            <a:endParaRPr lang="en-US" sz="2800" dirty="0">
              <a:latin typeface="Calibri" panose="020F0502020204030204" pitchFamily="34" charset="0"/>
              <a:ea typeface="Calibri" panose="020F0502020204030204" pitchFamily="34" charset="0"/>
            </a:endParaRPr>
          </a:p>
        </p:txBody>
      </p:sp>
      <p:sp>
        <p:nvSpPr>
          <p:cNvPr id="3" name="TextBox 2">
            <a:extLst>
              <a:ext uri="{FF2B5EF4-FFF2-40B4-BE49-F238E27FC236}">
                <a16:creationId xmlns:a16="http://schemas.microsoft.com/office/drawing/2014/main" id="{D1D3877D-194A-4A0E-B932-92EA93C5B298}"/>
              </a:ext>
            </a:extLst>
          </p:cNvPr>
          <p:cNvSpPr txBox="1"/>
          <p:nvPr/>
        </p:nvSpPr>
        <p:spPr>
          <a:xfrm>
            <a:off x="8963891" y="6488668"/>
            <a:ext cx="1597891" cy="369332"/>
          </a:xfrm>
          <a:prstGeom prst="rect">
            <a:avLst/>
          </a:prstGeom>
          <a:noFill/>
        </p:spPr>
        <p:txBody>
          <a:bodyPr wrap="square" rtlCol="0">
            <a:spAutoFit/>
          </a:bodyPr>
          <a:lstStyle/>
          <a:p>
            <a:r>
              <a:rPr lang="en-US" dirty="0"/>
              <a:t>PMBOK v6</a:t>
            </a:r>
          </a:p>
        </p:txBody>
      </p:sp>
      <p:sp>
        <p:nvSpPr>
          <p:cNvPr id="4" name="TextBox 3">
            <a:extLst>
              <a:ext uri="{FF2B5EF4-FFF2-40B4-BE49-F238E27FC236}">
                <a16:creationId xmlns:a16="http://schemas.microsoft.com/office/drawing/2014/main" id="{F99E3F8A-53E8-40AE-966A-F9B015A154E3}"/>
              </a:ext>
            </a:extLst>
          </p:cNvPr>
          <p:cNvSpPr txBox="1"/>
          <p:nvPr/>
        </p:nvSpPr>
        <p:spPr>
          <a:xfrm>
            <a:off x="3312555" y="3765172"/>
            <a:ext cx="5650015" cy="1815882"/>
          </a:xfrm>
          <a:prstGeom prst="rect">
            <a:avLst/>
          </a:prstGeom>
          <a:noFill/>
        </p:spPr>
        <p:txBody>
          <a:bodyPr wrap="square" rtlCol="0">
            <a:spAutoFit/>
          </a:bodyPr>
          <a:lstStyle/>
          <a:p>
            <a:pPr algn="ctr"/>
            <a:r>
              <a:rPr lang="en-US" sz="2800" b="1" dirty="0">
                <a:solidFill>
                  <a:srgbClr val="FF0000"/>
                </a:solidFill>
              </a:rPr>
              <a:t>But,</a:t>
            </a:r>
          </a:p>
          <a:p>
            <a:pPr algn="ctr"/>
            <a:r>
              <a:rPr lang="en-US" sz="2800" b="1" dirty="0">
                <a:solidFill>
                  <a:srgbClr val="FF0000"/>
                </a:solidFill>
              </a:rPr>
              <a:t>Development and maintenance of the project’s benefits plan is an iterative activity</a:t>
            </a:r>
            <a:r>
              <a:rPr lang="en-US" b="1" dirty="0">
                <a:solidFill>
                  <a:srgbClr val="FF0000"/>
                </a:solidFill>
              </a:rPr>
              <a:t>.</a:t>
            </a:r>
            <a:endParaRPr lang="en-US" b="1" dirty="0"/>
          </a:p>
        </p:txBody>
      </p:sp>
      <p:sp>
        <p:nvSpPr>
          <p:cNvPr id="5" name="Title 4">
            <a:extLst>
              <a:ext uri="{FF2B5EF4-FFF2-40B4-BE49-F238E27FC236}">
                <a16:creationId xmlns:a16="http://schemas.microsoft.com/office/drawing/2014/main" id="{FF5CFAD8-D812-4344-9A86-B469C39B61F1}"/>
              </a:ext>
            </a:extLst>
          </p:cNvPr>
          <p:cNvSpPr>
            <a:spLocks noGrp="1"/>
          </p:cNvSpPr>
          <p:nvPr>
            <p:ph type="title" idx="4294967295"/>
          </p:nvPr>
        </p:nvSpPr>
        <p:spPr>
          <a:xfrm>
            <a:off x="838200" y="678977"/>
            <a:ext cx="10515600" cy="862050"/>
          </a:xfrm>
          <a:prstGeom prst="rect">
            <a:avLst/>
          </a:prstGeom>
        </p:spPr>
        <p:txBody>
          <a:bodyPr/>
          <a:lstStyle/>
          <a:p>
            <a:r>
              <a:rPr lang="en-US" dirty="0">
                <a:solidFill>
                  <a:schemeClr val="bg1">
                    <a:lumMod val="75000"/>
                    <a:lumOff val="25000"/>
                  </a:schemeClr>
                </a:solidFill>
              </a:rPr>
              <a:t>Does the Sponsor Always Communicate</a:t>
            </a:r>
            <a:r>
              <a:rPr lang="en-US" baseline="0" dirty="0">
                <a:solidFill>
                  <a:schemeClr val="bg1">
                    <a:lumMod val="75000"/>
                    <a:lumOff val="25000"/>
                  </a:schemeClr>
                </a:solidFill>
              </a:rPr>
              <a:t> the Purpose?</a:t>
            </a:r>
            <a:br>
              <a:rPr lang="en-US" baseline="0" dirty="0">
                <a:solidFill>
                  <a:schemeClr val="bg1">
                    <a:lumMod val="75000"/>
                    <a:lumOff val="25000"/>
                  </a:schemeClr>
                </a:solidFill>
              </a:rPr>
            </a:br>
            <a:r>
              <a:rPr lang="en-US" b="0" i="1" baseline="0" dirty="0">
                <a:solidFill>
                  <a:schemeClr val="bg1">
                    <a:lumMod val="75000"/>
                    <a:lumOff val="25000"/>
                  </a:schemeClr>
                </a:solidFill>
              </a:rPr>
              <a:t>“The WHY of the Project”</a:t>
            </a:r>
            <a:endParaRPr lang="en-US" b="0" i="1" dirty="0">
              <a:solidFill>
                <a:schemeClr val="bg1">
                  <a:lumMod val="75000"/>
                  <a:lumOff val="25000"/>
                </a:schemeClr>
              </a:solidFill>
            </a:endParaRPr>
          </a:p>
        </p:txBody>
      </p:sp>
      <p:pic>
        <p:nvPicPr>
          <p:cNvPr id="6" name="Picture 5">
            <a:extLst>
              <a:ext uri="{FF2B5EF4-FFF2-40B4-BE49-F238E27FC236}">
                <a16:creationId xmlns:a16="http://schemas.microsoft.com/office/drawing/2014/main" id="{09935AF3-1123-4745-9976-B4E13FA76679}"/>
              </a:ext>
            </a:extLst>
          </p:cNvPr>
          <p:cNvPicPr>
            <a:picLocks noChangeAspect="1"/>
          </p:cNvPicPr>
          <p:nvPr/>
        </p:nvPicPr>
        <p:blipFill>
          <a:blip r:embed="rId4"/>
          <a:stretch>
            <a:fillRect/>
          </a:stretch>
        </p:blipFill>
        <p:spPr>
          <a:xfrm>
            <a:off x="704516" y="1895475"/>
            <a:ext cx="1657350" cy="1762125"/>
          </a:xfrm>
          <a:prstGeom prst="rect">
            <a:avLst/>
          </a:prstGeom>
        </p:spPr>
      </p:pic>
    </p:spTree>
    <p:custDataLst>
      <p:tags r:id="rId1"/>
    </p:custDataLst>
    <p:extLst>
      <p:ext uri="{BB962C8B-B14F-4D97-AF65-F5344CB8AC3E}">
        <p14:creationId xmlns:p14="http://schemas.microsoft.com/office/powerpoint/2010/main" val="1639896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F14D33C-56C7-4219-BAB5-94CFB344AF56}"/>
              </a:ext>
            </a:extLst>
          </p:cNvPr>
          <p:cNvSpPr/>
          <p:nvPr/>
        </p:nvSpPr>
        <p:spPr>
          <a:xfrm>
            <a:off x="4873451" y="1885091"/>
            <a:ext cx="7130176" cy="2677656"/>
          </a:xfrm>
          <a:prstGeom prst="rect">
            <a:avLst/>
          </a:prstGeom>
        </p:spPr>
        <p:txBody>
          <a:bodyPr wrap="square">
            <a:spAutoFit/>
          </a:bodyPr>
          <a:lstStyle/>
          <a:p>
            <a:pPr algn="ctr"/>
            <a:r>
              <a:rPr lang="en-US" sz="2800" i="1" dirty="0">
                <a:latin typeface="Calibri" panose="020F0502020204030204" pitchFamily="34" charset="0"/>
                <a:ea typeface="Calibri" panose="020F0502020204030204" pitchFamily="34" charset="0"/>
              </a:rPr>
              <a:t>The purpose of project management is to make the client successful by identifying the underlying needs of the client and satisfying those root causes (Success is not about the just meeting requirements, it’s about fulfilling the “why” behind requirements.)</a:t>
            </a:r>
          </a:p>
        </p:txBody>
      </p:sp>
      <p:sp>
        <p:nvSpPr>
          <p:cNvPr id="3" name="Title 2">
            <a:extLst>
              <a:ext uri="{FF2B5EF4-FFF2-40B4-BE49-F238E27FC236}">
                <a16:creationId xmlns:a16="http://schemas.microsoft.com/office/drawing/2014/main" id="{1E9F16EC-7323-4612-AF71-AC33B937C9F9}"/>
              </a:ext>
            </a:extLst>
          </p:cNvPr>
          <p:cNvSpPr>
            <a:spLocks noGrp="1"/>
          </p:cNvSpPr>
          <p:nvPr>
            <p:ph type="title" idx="4294967295"/>
          </p:nvPr>
        </p:nvSpPr>
        <p:spPr>
          <a:xfrm>
            <a:off x="838200" y="365125"/>
            <a:ext cx="10515600" cy="1325563"/>
          </a:xfrm>
          <a:prstGeom prst="rect">
            <a:avLst/>
          </a:prstGeom>
        </p:spPr>
        <p:txBody>
          <a:bodyPr/>
          <a:lstStyle/>
          <a:p>
            <a:r>
              <a:rPr lang="en-US" dirty="0">
                <a:solidFill>
                  <a:schemeClr val="bg1">
                    <a:lumMod val="75000"/>
                    <a:lumOff val="25000"/>
                  </a:schemeClr>
                </a:solidFill>
              </a:rPr>
              <a:t>Purpose Driven Project Management</a:t>
            </a:r>
          </a:p>
        </p:txBody>
      </p:sp>
      <p:pic>
        <p:nvPicPr>
          <p:cNvPr id="16" name="Picture 15" descr="A close up of words&#10;&#10;Description automatically generated">
            <a:extLst>
              <a:ext uri="{FF2B5EF4-FFF2-40B4-BE49-F238E27FC236}">
                <a16:creationId xmlns:a16="http://schemas.microsoft.com/office/drawing/2014/main" id="{0E69C381-8E30-5248-12F1-781CC9686D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6816" y="1119596"/>
            <a:ext cx="4881450" cy="4881450"/>
          </a:xfrm>
          <a:prstGeom prst="rect">
            <a:avLst/>
          </a:prstGeom>
        </p:spPr>
      </p:pic>
    </p:spTree>
    <p:extLst>
      <p:ext uri="{BB962C8B-B14F-4D97-AF65-F5344CB8AC3E}">
        <p14:creationId xmlns:p14="http://schemas.microsoft.com/office/powerpoint/2010/main" val="13443924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D4319-818D-490C-9F0B-9ACC39D75EBA}"/>
              </a:ext>
            </a:extLst>
          </p:cNvPr>
          <p:cNvSpPr>
            <a:spLocks noGrp="1"/>
          </p:cNvSpPr>
          <p:nvPr>
            <p:ph type="title" idx="4294967295"/>
          </p:nvPr>
        </p:nvSpPr>
        <p:spPr>
          <a:xfrm>
            <a:off x="616947" y="365125"/>
            <a:ext cx="10936288" cy="1325563"/>
          </a:xfrm>
          <a:prstGeom prst="rect">
            <a:avLst/>
          </a:prstGeom>
        </p:spPr>
        <p:txBody>
          <a:bodyPr/>
          <a:lstStyle/>
          <a:p>
            <a:r>
              <a:rPr lang="en-US" dirty="0">
                <a:solidFill>
                  <a:schemeClr val="bg1">
                    <a:lumMod val="75000"/>
                    <a:lumOff val="25000"/>
                  </a:schemeClr>
                </a:solidFill>
              </a:rPr>
              <a:t>The Why (Purpose) of a Project Has Grown in Importance</a:t>
            </a:r>
          </a:p>
        </p:txBody>
      </p:sp>
      <p:sp>
        <p:nvSpPr>
          <p:cNvPr id="3" name="Content Placeholder 2">
            <a:extLst>
              <a:ext uri="{FF2B5EF4-FFF2-40B4-BE49-F238E27FC236}">
                <a16:creationId xmlns:a16="http://schemas.microsoft.com/office/drawing/2014/main" id="{047943D6-CE8C-4C41-8893-97188F1D64E5}"/>
              </a:ext>
            </a:extLst>
          </p:cNvPr>
          <p:cNvSpPr>
            <a:spLocks noGrp="1"/>
          </p:cNvSpPr>
          <p:nvPr>
            <p:ph idx="4294967295"/>
          </p:nvPr>
        </p:nvSpPr>
        <p:spPr>
          <a:xfrm>
            <a:off x="838200" y="1690688"/>
            <a:ext cx="10515600" cy="4351338"/>
          </a:xfrm>
          <a:prstGeom prst="rect">
            <a:avLst/>
          </a:prstGeom>
        </p:spPr>
        <p:txBody>
          <a:bodyPr>
            <a:normAutofit fontScale="85000" lnSpcReduction="20000"/>
          </a:bodyPr>
          <a:lstStyle/>
          <a:p>
            <a:r>
              <a:rPr lang="en-US" dirty="0"/>
              <a:t>Determine Information and communications needs of stakeholders (PMBOK version 2.0) focused on project reporting and information sharing.</a:t>
            </a:r>
          </a:p>
          <a:p>
            <a:r>
              <a:rPr lang="en-US" dirty="0"/>
              <a:t>Manage stakeholders (PMBOK version 3.0)</a:t>
            </a:r>
          </a:p>
          <a:p>
            <a:r>
              <a:rPr lang="en-US" dirty="0"/>
              <a:t>Manage Stakeholder Expectations (PMBOK version 4)</a:t>
            </a:r>
          </a:p>
          <a:p>
            <a:r>
              <a:rPr lang="en-US" dirty="0"/>
              <a:t>Project Stakeholder Process  split from overall project communications - Effectively engage stakeholders throughout the project life cycle, based on the analysis of their needs, interests, and potential impact on progress success. (PMBOK version 5.0)</a:t>
            </a:r>
          </a:p>
          <a:p>
            <a:r>
              <a:rPr lang="en-US" dirty="0"/>
              <a:t>Benefit Management – A project benefit is defined as an outcome of actions, behaviors, products, services, or results that provide value to the sponsoring organization as well as the project’s identified beneficiaries. </a:t>
            </a:r>
            <a:r>
              <a:rPr lang="en-US" b="1" dirty="0">
                <a:solidFill>
                  <a:srgbClr val="FF0000"/>
                </a:solidFill>
              </a:rPr>
              <a:t>Development and maintenance of the project’s benefits plan is an iterative activity.(PMBOK version 6.0)</a:t>
            </a:r>
          </a:p>
        </p:txBody>
      </p:sp>
    </p:spTree>
    <p:extLst>
      <p:ext uri="{BB962C8B-B14F-4D97-AF65-F5344CB8AC3E}">
        <p14:creationId xmlns:p14="http://schemas.microsoft.com/office/powerpoint/2010/main" val="17506803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FF480F8-9096-497E-96AB-A8DC71C1BF0A}"/>
              </a:ext>
            </a:extLst>
          </p:cNvPr>
          <p:cNvSpPr>
            <a:spLocks noGrp="1"/>
          </p:cNvSpPr>
          <p:nvPr>
            <p:ph type="sldNum" sz="quarter" idx="4"/>
          </p:nvPr>
        </p:nvSpPr>
        <p:spPr/>
        <p:txBody>
          <a:bodyPr/>
          <a:lstStyle/>
          <a:p>
            <a:pPr fontAlgn="base">
              <a:spcBef>
                <a:spcPct val="0"/>
              </a:spcBef>
              <a:spcAft>
                <a:spcPct val="0"/>
              </a:spcAft>
            </a:pPr>
            <a:fld id="{C34FAA5E-7FB0-4E59-8CF2-002F1F791363}" type="slidenum">
              <a:rPr lang="en-US" smtClean="0">
                <a:solidFill>
                  <a:srgbClr val="FFFFFF">
                    <a:tint val="75000"/>
                  </a:srgbClr>
                </a:solidFill>
                <a:latin typeface="Arial" pitchFamily="34" charset="0"/>
              </a:rPr>
              <a:pPr fontAlgn="base">
                <a:spcBef>
                  <a:spcPct val="0"/>
                </a:spcBef>
                <a:spcAft>
                  <a:spcPct val="0"/>
                </a:spcAft>
              </a:pPr>
              <a:t>7</a:t>
            </a:fld>
            <a:endParaRPr lang="en-US">
              <a:solidFill>
                <a:srgbClr val="FFFFFF">
                  <a:tint val="75000"/>
                </a:srgbClr>
              </a:solidFill>
              <a:latin typeface="Arial" pitchFamily="34" charset="0"/>
            </a:endParaRPr>
          </a:p>
        </p:txBody>
      </p:sp>
      <p:sp>
        <p:nvSpPr>
          <p:cNvPr id="3" name="TextBox 2">
            <a:extLst>
              <a:ext uri="{FF2B5EF4-FFF2-40B4-BE49-F238E27FC236}">
                <a16:creationId xmlns:a16="http://schemas.microsoft.com/office/drawing/2014/main" id="{AD57D113-32B7-4717-8916-FF3EAAC4E25C}"/>
              </a:ext>
            </a:extLst>
          </p:cNvPr>
          <p:cNvSpPr txBox="1"/>
          <p:nvPr/>
        </p:nvSpPr>
        <p:spPr>
          <a:xfrm>
            <a:off x="1587500" y="1422400"/>
            <a:ext cx="3492500" cy="2677656"/>
          </a:xfrm>
          <a:prstGeom prst="rect">
            <a:avLst/>
          </a:prstGeom>
          <a:noFill/>
        </p:spPr>
        <p:txBody>
          <a:bodyPr wrap="square" rtlCol="0">
            <a:spAutoFit/>
          </a:bodyPr>
          <a:lstStyle/>
          <a:p>
            <a:r>
              <a:rPr lang="en-US" sz="3600" b="1" dirty="0">
                <a:latin typeface="+mj-lt"/>
              </a:rPr>
              <a:t>Four Values of the Agile Manifesto</a:t>
            </a:r>
          </a:p>
          <a:p>
            <a:pPr marL="342900" indent="-342900">
              <a:buFont typeface="Arial" panose="020B0604020202020204" pitchFamily="34" charset="0"/>
              <a:buChar char="•"/>
            </a:pPr>
            <a:r>
              <a:rPr lang="en-US" sz="2400" dirty="0">
                <a:latin typeface="+mj-lt"/>
              </a:rPr>
              <a:t>Individuals and interaction</a:t>
            </a:r>
          </a:p>
          <a:p>
            <a:pPr marL="342900" indent="-342900">
              <a:buFont typeface="Arial" panose="020B0604020202020204" pitchFamily="34" charset="0"/>
              <a:buChar char="•"/>
            </a:pPr>
            <a:r>
              <a:rPr lang="en-US" sz="2400" dirty="0">
                <a:latin typeface="+mj-lt"/>
              </a:rPr>
              <a:t>Working software</a:t>
            </a:r>
          </a:p>
          <a:p>
            <a:pPr marL="342900" indent="-342900">
              <a:buFont typeface="Arial" panose="020B0604020202020204" pitchFamily="34" charset="0"/>
              <a:buChar char="•"/>
            </a:pPr>
            <a:r>
              <a:rPr lang="en-US" sz="2400" dirty="0">
                <a:latin typeface="+mj-lt"/>
              </a:rPr>
              <a:t>Customer collaboration</a:t>
            </a:r>
          </a:p>
          <a:p>
            <a:pPr marL="342900" indent="-342900">
              <a:buFont typeface="Arial" panose="020B0604020202020204" pitchFamily="34" charset="0"/>
              <a:buChar char="•"/>
            </a:pPr>
            <a:r>
              <a:rPr lang="en-US" sz="2400" dirty="0">
                <a:latin typeface="+mj-lt"/>
              </a:rPr>
              <a:t>Responding to change</a:t>
            </a:r>
          </a:p>
        </p:txBody>
      </p:sp>
      <p:sp>
        <p:nvSpPr>
          <p:cNvPr id="4" name="TextBox 3">
            <a:extLst>
              <a:ext uri="{FF2B5EF4-FFF2-40B4-BE49-F238E27FC236}">
                <a16:creationId xmlns:a16="http://schemas.microsoft.com/office/drawing/2014/main" id="{78B3F0DA-ACB9-430B-9CEA-07CA0EC4DCD9}"/>
              </a:ext>
            </a:extLst>
          </p:cNvPr>
          <p:cNvSpPr txBox="1"/>
          <p:nvPr/>
        </p:nvSpPr>
        <p:spPr>
          <a:xfrm>
            <a:off x="6096000" y="1422400"/>
            <a:ext cx="5029200" cy="4893647"/>
          </a:xfrm>
          <a:prstGeom prst="rect">
            <a:avLst/>
          </a:prstGeom>
          <a:noFill/>
        </p:spPr>
        <p:txBody>
          <a:bodyPr wrap="square" rtlCol="0">
            <a:spAutoFit/>
          </a:bodyPr>
          <a:lstStyle/>
          <a:p>
            <a:r>
              <a:rPr lang="en-US" sz="3600" b="1" dirty="0">
                <a:latin typeface="+mj-lt"/>
              </a:rPr>
              <a:t>Principles That Drive Purpose Driven Projects</a:t>
            </a:r>
          </a:p>
          <a:p>
            <a:pPr marL="342900" indent="-342900">
              <a:buFont typeface="Arial" panose="020B0604020202020204" pitchFamily="34" charset="0"/>
              <a:buChar char="•"/>
            </a:pPr>
            <a:r>
              <a:rPr lang="en-US" sz="2400" dirty="0">
                <a:latin typeface="+mj-lt"/>
              </a:rPr>
              <a:t>Our highest priority is to satisfy the customer through early and continuous delivery of valuable software</a:t>
            </a:r>
          </a:p>
          <a:p>
            <a:pPr marL="342900" indent="-342900">
              <a:buFont typeface="Arial" panose="020B0604020202020204" pitchFamily="34" charset="0"/>
              <a:buChar char="•"/>
            </a:pPr>
            <a:r>
              <a:rPr lang="en-US" sz="2400" dirty="0">
                <a:latin typeface="+mj-lt"/>
              </a:rPr>
              <a:t>Welcome changing requirements, even late in development.  Agile processes harness change for the customer’s competitive advantage.</a:t>
            </a:r>
          </a:p>
          <a:p>
            <a:pPr marL="342900" indent="-342900">
              <a:buFont typeface="Arial" panose="020B0604020202020204" pitchFamily="34" charset="0"/>
              <a:buChar char="•"/>
            </a:pPr>
            <a:r>
              <a:rPr lang="en-US" sz="2400" dirty="0">
                <a:latin typeface="+mj-lt"/>
              </a:rPr>
              <a:t>Business people and developers must work together daily throughout the project.</a:t>
            </a:r>
          </a:p>
        </p:txBody>
      </p:sp>
      <p:sp>
        <p:nvSpPr>
          <p:cNvPr id="5" name="Title 4">
            <a:extLst>
              <a:ext uri="{FF2B5EF4-FFF2-40B4-BE49-F238E27FC236}">
                <a16:creationId xmlns:a16="http://schemas.microsoft.com/office/drawing/2014/main" id="{FC94600D-BF0C-4CCF-B23B-9D71B43C11A8}"/>
              </a:ext>
            </a:extLst>
          </p:cNvPr>
          <p:cNvSpPr>
            <a:spLocks noGrp="1"/>
          </p:cNvSpPr>
          <p:nvPr>
            <p:ph type="title" idx="4294967295"/>
          </p:nvPr>
        </p:nvSpPr>
        <p:spPr>
          <a:xfrm>
            <a:off x="1066800" y="216535"/>
            <a:ext cx="10515600" cy="1325563"/>
          </a:xfrm>
          <a:prstGeom prst="rect">
            <a:avLst/>
          </a:prstGeom>
        </p:spPr>
        <p:txBody>
          <a:bodyPr/>
          <a:lstStyle/>
          <a:p>
            <a:r>
              <a:rPr lang="en-US" dirty="0">
                <a:solidFill>
                  <a:schemeClr val="bg1">
                    <a:lumMod val="75000"/>
                    <a:lumOff val="25000"/>
                  </a:schemeClr>
                </a:solidFill>
              </a:rPr>
              <a:t>Current Best Practic</a:t>
            </a:r>
            <a:r>
              <a:rPr lang="en-US" baseline="0" dirty="0">
                <a:solidFill>
                  <a:schemeClr val="bg1">
                    <a:lumMod val="75000"/>
                    <a:lumOff val="25000"/>
                  </a:schemeClr>
                </a:solidFill>
              </a:rPr>
              <a:t>es  Require an Understanding of “Why?”</a:t>
            </a:r>
            <a:endParaRPr lang="en-US" dirty="0">
              <a:solidFill>
                <a:schemeClr val="bg1">
                  <a:lumMod val="75000"/>
                  <a:lumOff val="25000"/>
                </a:schemeClr>
              </a:solidFill>
            </a:endParaRPr>
          </a:p>
        </p:txBody>
      </p:sp>
      <p:sp>
        <p:nvSpPr>
          <p:cNvPr id="6" name="TextBox 5">
            <a:extLst>
              <a:ext uri="{FF2B5EF4-FFF2-40B4-BE49-F238E27FC236}">
                <a16:creationId xmlns:a16="http://schemas.microsoft.com/office/drawing/2014/main" id="{06741EC7-23EF-4215-BBE1-082E9163BF0B}"/>
              </a:ext>
            </a:extLst>
          </p:cNvPr>
          <p:cNvSpPr txBox="1"/>
          <p:nvPr/>
        </p:nvSpPr>
        <p:spPr>
          <a:xfrm>
            <a:off x="8394700" y="6439987"/>
            <a:ext cx="2478564" cy="461665"/>
          </a:xfrm>
          <a:prstGeom prst="rect">
            <a:avLst/>
          </a:prstGeom>
          <a:noFill/>
        </p:spPr>
        <p:txBody>
          <a:bodyPr wrap="none" rtlCol="0">
            <a:spAutoFit/>
          </a:bodyPr>
          <a:lstStyle/>
          <a:p>
            <a:r>
              <a:rPr lang="en-US" sz="2400" dirty="0">
                <a:latin typeface="+mj-lt"/>
              </a:rPr>
              <a:t>Agile Practice Guide</a:t>
            </a:r>
          </a:p>
        </p:txBody>
      </p:sp>
    </p:spTree>
    <p:extLst>
      <p:ext uri="{BB962C8B-B14F-4D97-AF65-F5344CB8AC3E}">
        <p14:creationId xmlns:p14="http://schemas.microsoft.com/office/powerpoint/2010/main" val="5755636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2DB09-C8E2-488E-A72E-56EDE605D079}"/>
              </a:ext>
            </a:extLst>
          </p:cNvPr>
          <p:cNvSpPr>
            <a:spLocks noGrp="1"/>
          </p:cNvSpPr>
          <p:nvPr>
            <p:ph type="title"/>
          </p:nvPr>
        </p:nvSpPr>
        <p:spPr>
          <a:xfrm>
            <a:off x="2153841" y="269328"/>
            <a:ext cx="7886700" cy="1325563"/>
          </a:xfrm>
        </p:spPr>
        <p:txBody>
          <a:bodyPr>
            <a:normAutofit/>
          </a:bodyPr>
          <a:lstStyle/>
          <a:p>
            <a:r>
              <a:rPr lang="en-US" dirty="0">
                <a:solidFill>
                  <a:schemeClr val="bg1">
                    <a:lumMod val="75000"/>
                    <a:lumOff val="25000"/>
                  </a:schemeClr>
                </a:solidFill>
              </a:rPr>
              <a:t>New Role of the New Project Managers</a:t>
            </a:r>
          </a:p>
        </p:txBody>
      </p:sp>
      <p:sp>
        <p:nvSpPr>
          <p:cNvPr id="7" name="Slide Number Placeholder 6">
            <a:extLst>
              <a:ext uri="{FF2B5EF4-FFF2-40B4-BE49-F238E27FC236}">
                <a16:creationId xmlns:a16="http://schemas.microsoft.com/office/drawing/2014/main" id="{2224E85F-563D-4A01-A5D4-985738EC1EBD}"/>
              </a:ext>
            </a:extLst>
          </p:cNvPr>
          <p:cNvSpPr>
            <a:spLocks noGrp="1"/>
          </p:cNvSpPr>
          <p:nvPr>
            <p:ph type="sldNum" sz="quarter" idx="12"/>
          </p:nvPr>
        </p:nvSpPr>
        <p:spPr/>
        <p:txBody>
          <a:bodyPr/>
          <a:lstStyle/>
          <a:p>
            <a:pPr fontAlgn="base">
              <a:spcBef>
                <a:spcPct val="0"/>
              </a:spcBef>
              <a:spcAft>
                <a:spcPct val="0"/>
              </a:spcAft>
            </a:pPr>
            <a:r>
              <a:rPr lang="en-US" b="1" dirty="0">
                <a:solidFill>
                  <a:srgbClr val="FFFFFF">
                    <a:tint val="75000"/>
                  </a:srgbClr>
                </a:solidFill>
                <a:latin typeface="Arial" pitchFamily="34" charset="0"/>
              </a:rPr>
              <a:t>16</a:t>
            </a:r>
          </a:p>
        </p:txBody>
      </p:sp>
      <p:graphicFrame>
        <p:nvGraphicFramePr>
          <p:cNvPr id="6" name="Table 5">
            <a:extLst>
              <a:ext uri="{FF2B5EF4-FFF2-40B4-BE49-F238E27FC236}">
                <a16:creationId xmlns:a16="http://schemas.microsoft.com/office/drawing/2014/main" id="{CC151A92-2F01-499A-8E73-2E9D82809816}"/>
              </a:ext>
            </a:extLst>
          </p:cNvPr>
          <p:cNvGraphicFramePr>
            <a:graphicFrameLocks noGrp="1"/>
          </p:cNvGraphicFramePr>
          <p:nvPr/>
        </p:nvGraphicFramePr>
        <p:xfrm>
          <a:off x="2115992" y="1058774"/>
          <a:ext cx="7974408" cy="4330704"/>
        </p:xfrm>
        <a:graphic>
          <a:graphicData uri="http://schemas.openxmlformats.org/drawingml/2006/table">
            <a:tbl>
              <a:tblPr firstRow="1" bandRow="1">
                <a:tableStyleId>{5C22544A-7EE6-4342-B048-85BDC9FD1C3A}</a:tableStyleId>
              </a:tblPr>
              <a:tblGrid>
                <a:gridCol w="2658136">
                  <a:extLst>
                    <a:ext uri="{9D8B030D-6E8A-4147-A177-3AD203B41FA5}">
                      <a16:colId xmlns:a16="http://schemas.microsoft.com/office/drawing/2014/main" val="1483086272"/>
                    </a:ext>
                  </a:extLst>
                </a:gridCol>
                <a:gridCol w="2658136">
                  <a:extLst>
                    <a:ext uri="{9D8B030D-6E8A-4147-A177-3AD203B41FA5}">
                      <a16:colId xmlns:a16="http://schemas.microsoft.com/office/drawing/2014/main" val="3841780896"/>
                    </a:ext>
                  </a:extLst>
                </a:gridCol>
                <a:gridCol w="2658136">
                  <a:extLst>
                    <a:ext uri="{9D8B030D-6E8A-4147-A177-3AD203B41FA5}">
                      <a16:colId xmlns:a16="http://schemas.microsoft.com/office/drawing/2014/main" val="1783369802"/>
                    </a:ext>
                  </a:extLst>
                </a:gridCol>
              </a:tblGrid>
              <a:tr h="454520">
                <a:tc>
                  <a:txBody>
                    <a:bodyPr/>
                    <a:lstStyle/>
                    <a:p>
                      <a:pPr marL="0" marR="0" algn="ctr">
                        <a:lnSpc>
                          <a:spcPct val="107000"/>
                        </a:lnSpc>
                        <a:spcBef>
                          <a:spcPts val="0"/>
                        </a:spcBef>
                        <a:spcAft>
                          <a:spcPts val="0"/>
                        </a:spcAft>
                      </a:pPr>
                      <a:r>
                        <a:rPr lang="en-US" sz="1800" b="1" dirty="0">
                          <a:effectLst/>
                        </a:rPr>
                        <a:t> </a:t>
                      </a:r>
                      <a:endPar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solidFill>
                      <a:schemeClr val="tx2"/>
                    </a:solidFill>
                  </a:tcPr>
                </a:tc>
                <a:tc>
                  <a:txBody>
                    <a:bodyPr/>
                    <a:lstStyle/>
                    <a:p>
                      <a:pPr marL="0" marR="414020" algn="ctr">
                        <a:lnSpc>
                          <a:spcPct val="107000"/>
                        </a:lnSpc>
                        <a:spcBef>
                          <a:spcPts val="0"/>
                        </a:spcBef>
                        <a:spcAft>
                          <a:spcPts val="0"/>
                        </a:spcAft>
                      </a:pPr>
                      <a:r>
                        <a:rPr lang="en-US" sz="2400" b="1" dirty="0">
                          <a:solidFill>
                            <a:schemeClr val="bg2"/>
                          </a:solidFill>
                          <a:effectLst/>
                        </a:rPr>
                        <a:t>TC*- Paradigm </a:t>
                      </a:r>
                      <a:endParaRPr lang="en-US" sz="2400" b="1" dirty="0">
                        <a:solidFill>
                          <a:schemeClr val="bg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solidFill>
                      <a:schemeClr val="tx2"/>
                    </a:solidFill>
                  </a:tcPr>
                </a:tc>
                <a:tc>
                  <a:txBody>
                    <a:bodyPr/>
                    <a:lstStyle/>
                    <a:p>
                      <a:pPr marL="0" marR="173355" algn="ctr">
                        <a:lnSpc>
                          <a:spcPct val="107000"/>
                        </a:lnSpc>
                        <a:spcBef>
                          <a:spcPts val="0"/>
                        </a:spcBef>
                        <a:spcAft>
                          <a:spcPts val="0"/>
                        </a:spcAft>
                      </a:pPr>
                      <a:r>
                        <a:rPr lang="en-US" sz="2400" b="1" dirty="0">
                          <a:solidFill>
                            <a:schemeClr val="bg2"/>
                          </a:solidFill>
                          <a:effectLst/>
                        </a:rPr>
                        <a:t>PVM Paradigm </a:t>
                      </a:r>
                      <a:endParaRPr lang="en-US" sz="2400" b="1" dirty="0">
                        <a:solidFill>
                          <a:schemeClr val="bg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solidFill>
                      <a:schemeClr val="tx2"/>
                    </a:solidFill>
                  </a:tcPr>
                </a:tc>
                <a:extLst>
                  <a:ext uri="{0D108BD9-81ED-4DB2-BD59-A6C34878D82A}">
                    <a16:rowId xmlns:a16="http://schemas.microsoft.com/office/drawing/2014/main" val="2559420805"/>
                  </a:ext>
                </a:extLst>
              </a:tr>
              <a:tr h="694544">
                <a:tc>
                  <a:txBody>
                    <a:bodyPr/>
                    <a:lstStyle/>
                    <a:p>
                      <a:pPr marL="73025" marR="0">
                        <a:lnSpc>
                          <a:spcPct val="107000"/>
                        </a:lnSpc>
                        <a:spcBef>
                          <a:spcPts val="0"/>
                        </a:spcBef>
                        <a:spcAft>
                          <a:spcPts val="0"/>
                        </a:spcAft>
                      </a:pPr>
                      <a:r>
                        <a:rPr lang="en-US" sz="1800" b="1" dirty="0">
                          <a:effectLst/>
                        </a:rPr>
                        <a:t>Paradigm Focus </a:t>
                      </a:r>
                      <a:endPar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solidFill>
                      <a:schemeClr val="accent4">
                        <a:lumMod val="60000"/>
                        <a:lumOff val="40000"/>
                      </a:schemeClr>
                    </a:solidFill>
                  </a:tcPr>
                </a:tc>
                <a:tc>
                  <a:txBody>
                    <a:bodyPr/>
                    <a:lstStyle/>
                    <a:p>
                      <a:pPr marL="73025" marR="0">
                        <a:lnSpc>
                          <a:spcPct val="107000"/>
                        </a:lnSpc>
                        <a:spcBef>
                          <a:spcPts val="0"/>
                        </a:spcBef>
                        <a:spcAft>
                          <a:spcPts val="0"/>
                        </a:spcAft>
                      </a:pPr>
                      <a:r>
                        <a:rPr lang="en-US" sz="1800" b="1" dirty="0">
                          <a:effectLst/>
                        </a:rPr>
                        <a:t>Satisfy Predefined Objectives </a:t>
                      </a:r>
                      <a:endPar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solidFill>
                      <a:schemeClr val="accent4">
                        <a:lumMod val="60000"/>
                        <a:lumOff val="40000"/>
                      </a:schemeClr>
                    </a:solidFill>
                  </a:tcPr>
                </a:tc>
                <a:tc>
                  <a:txBody>
                    <a:bodyPr/>
                    <a:lstStyle/>
                    <a:p>
                      <a:pPr marL="73025" marR="0">
                        <a:lnSpc>
                          <a:spcPct val="107000"/>
                        </a:lnSpc>
                        <a:spcBef>
                          <a:spcPts val="0"/>
                        </a:spcBef>
                        <a:spcAft>
                          <a:spcPts val="0"/>
                        </a:spcAft>
                      </a:pPr>
                      <a:r>
                        <a:rPr lang="en-US" sz="1800" b="1" dirty="0">
                          <a:effectLst/>
                        </a:rPr>
                        <a:t>Maximize Project Value </a:t>
                      </a:r>
                      <a:endPar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solidFill>
                      <a:schemeClr val="accent4">
                        <a:lumMod val="60000"/>
                        <a:lumOff val="40000"/>
                      </a:schemeClr>
                    </a:solidFill>
                  </a:tcPr>
                </a:tc>
                <a:extLst>
                  <a:ext uri="{0D108BD9-81ED-4DB2-BD59-A6C34878D82A}">
                    <a16:rowId xmlns:a16="http://schemas.microsoft.com/office/drawing/2014/main" val="108617924"/>
                  </a:ext>
                </a:extLst>
              </a:tr>
              <a:tr h="454520">
                <a:tc>
                  <a:txBody>
                    <a:bodyPr/>
                    <a:lstStyle/>
                    <a:p>
                      <a:pPr marL="73025" marR="0">
                        <a:lnSpc>
                          <a:spcPct val="107000"/>
                        </a:lnSpc>
                        <a:spcBef>
                          <a:spcPts val="0"/>
                        </a:spcBef>
                        <a:spcAft>
                          <a:spcPts val="0"/>
                        </a:spcAft>
                      </a:pPr>
                      <a:r>
                        <a:rPr lang="en-US" sz="1800" b="1" dirty="0">
                          <a:effectLst/>
                        </a:rPr>
                        <a:t>Paradigm Perspective </a:t>
                      </a:r>
                      <a:endPar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B w="12700" cmpd="sng">
                      <a:noFill/>
                    </a:lnB>
                    <a:solidFill>
                      <a:schemeClr val="tx1"/>
                    </a:solidFill>
                  </a:tcPr>
                </a:tc>
                <a:tc>
                  <a:txBody>
                    <a:bodyPr/>
                    <a:lstStyle/>
                    <a:p>
                      <a:pPr marL="73025" marR="0">
                        <a:lnSpc>
                          <a:spcPct val="107000"/>
                        </a:lnSpc>
                        <a:spcBef>
                          <a:spcPts val="0"/>
                        </a:spcBef>
                        <a:spcAft>
                          <a:spcPts val="0"/>
                        </a:spcAft>
                      </a:pPr>
                      <a:r>
                        <a:rPr lang="en-US" sz="1800" b="1" dirty="0">
                          <a:effectLst/>
                        </a:rPr>
                        <a:t>Operational </a:t>
                      </a:r>
                      <a:endPar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solidFill>
                      <a:schemeClr val="tx1"/>
                    </a:solidFill>
                  </a:tcPr>
                </a:tc>
                <a:tc>
                  <a:txBody>
                    <a:bodyPr/>
                    <a:lstStyle/>
                    <a:p>
                      <a:pPr marL="73025" marR="0">
                        <a:lnSpc>
                          <a:spcPct val="107000"/>
                        </a:lnSpc>
                        <a:spcBef>
                          <a:spcPts val="0"/>
                        </a:spcBef>
                        <a:spcAft>
                          <a:spcPts val="0"/>
                        </a:spcAft>
                      </a:pPr>
                      <a:r>
                        <a:rPr lang="en-US" sz="1800" b="1" dirty="0">
                          <a:effectLst/>
                        </a:rPr>
                        <a:t>Strategic </a:t>
                      </a:r>
                      <a:endPar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solidFill>
                      <a:schemeClr val="tx1"/>
                    </a:solidFill>
                  </a:tcPr>
                </a:tc>
                <a:extLst>
                  <a:ext uri="{0D108BD9-81ED-4DB2-BD59-A6C34878D82A}">
                    <a16:rowId xmlns:a16="http://schemas.microsoft.com/office/drawing/2014/main" val="223854588"/>
                  </a:ext>
                </a:extLst>
              </a:tr>
              <a:tr h="454520">
                <a:tc>
                  <a:txBody>
                    <a:bodyPr/>
                    <a:lstStyle/>
                    <a:p>
                      <a:pPr marL="73025" marR="0">
                        <a:lnSpc>
                          <a:spcPct val="107000"/>
                        </a:lnSpc>
                        <a:spcBef>
                          <a:spcPts val="0"/>
                        </a:spcBef>
                        <a:spcAft>
                          <a:spcPts val="0"/>
                        </a:spcAft>
                      </a:pPr>
                      <a:r>
                        <a:rPr lang="en-US" sz="1800" b="1" dirty="0">
                          <a:effectLst/>
                        </a:rPr>
                        <a:t>Project Manager's </a:t>
                      </a:r>
                      <a:endPar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rowSpan="2">
                  <a:txBody>
                    <a:bodyPr/>
                    <a:lstStyle/>
                    <a:p>
                      <a:pPr marL="73025" marR="0">
                        <a:lnSpc>
                          <a:spcPct val="107000"/>
                        </a:lnSpc>
                        <a:spcBef>
                          <a:spcPts val="0"/>
                        </a:spcBef>
                        <a:spcAft>
                          <a:spcPts val="0"/>
                        </a:spcAft>
                      </a:pPr>
                      <a:r>
                        <a:rPr lang="en-US" sz="1800" b="1" kern="1200" dirty="0">
                          <a:solidFill>
                            <a:schemeClr val="dk1"/>
                          </a:solidFill>
                          <a:effectLst/>
                          <a:latin typeface="+mn-lt"/>
                          <a:ea typeface="+mn-ea"/>
                          <a:cs typeface="+mn-cs"/>
                        </a:rPr>
                        <a:t>Satisfy Requirements </a:t>
                      </a:r>
                    </a:p>
                  </a:txBody>
                  <a:tcPr marL="0" marR="0" marT="0" marB="0" anchor="ctr">
                    <a:lnL w="12700" cap="flat" cmpd="sng" algn="ctr">
                      <a:solidFill>
                        <a:schemeClr val="tx1"/>
                      </a:solidFill>
                      <a:prstDash val="solid"/>
                      <a:round/>
                      <a:headEnd type="none" w="med" len="med"/>
                      <a:tailEnd type="none" w="med" len="med"/>
                    </a:lnL>
                    <a:solidFill>
                      <a:schemeClr val="accent4">
                        <a:lumMod val="60000"/>
                        <a:lumOff val="40000"/>
                      </a:schemeClr>
                    </a:solidFill>
                  </a:tcPr>
                </a:tc>
                <a:tc rowSpan="2">
                  <a:txBody>
                    <a:bodyPr/>
                    <a:lstStyle/>
                    <a:p>
                      <a:pPr marL="73025" marR="0">
                        <a:lnSpc>
                          <a:spcPct val="107000"/>
                        </a:lnSpc>
                        <a:spcBef>
                          <a:spcPts val="0"/>
                        </a:spcBef>
                        <a:spcAft>
                          <a:spcPts val="0"/>
                        </a:spcAft>
                      </a:pPr>
                      <a:r>
                        <a:rPr lang="en-US" sz="1800" b="1" dirty="0">
                          <a:effectLst/>
                        </a:rPr>
                        <a:t>Create Value </a:t>
                      </a:r>
                      <a:endPar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solidFill>
                      <a:schemeClr val="accent4">
                        <a:lumMod val="60000"/>
                        <a:lumOff val="40000"/>
                      </a:schemeClr>
                    </a:solidFill>
                  </a:tcPr>
                </a:tc>
                <a:extLst>
                  <a:ext uri="{0D108BD9-81ED-4DB2-BD59-A6C34878D82A}">
                    <a16:rowId xmlns:a16="http://schemas.microsoft.com/office/drawing/2014/main" val="1911297073"/>
                  </a:ext>
                </a:extLst>
              </a:tr>
              <a:tr h="454520">
                <a:tc>
                  <a:txBody>
                    <a:bodyPr/>
                    <a:lstStyle/>
                    <a:p>
                      <a:pPr marL="73025" marR="0">
                        <a:lnSpc>
                          <a:spcPct val="107000"/>
                        </a:lnSpc>
                        <a:spcBef>
                          <a:spcPts val="0"/>
                        </a:spcBef>
                        <a:spcAft>
                          <a:spcPts val="0"/>
                        </a:spcAft>
                      </a:pPr>
                      <a:r>
                        <a:rPr lang="en-US" sz="1800" b="1" dirty="0">
                          <a:effectLst/>
                        </a:rPr>
                        <a:t>Responsibility </a:t>
                      </a:r>
                      <a:endPar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T w="12700" cmpd="sng">
                      <a:noFill/>
                    </a:lnT>
                    <a:lnB w="12700" cmpd="sng">
                      <a:noFill/>
                    </a:lnB>
                    <a:solidFill>
                      <a:schemeClr val="accent4">
                        <a:lumMod val="60000"/>
                        <a:lumOff val="40000"/>
                      </a:schemeClr>
                    </a:solidFill>
                  </a:tcPr>
                </a:tc>
                <a:tc vMerge="1">
                  <a:txBody>
                    <a:bodyPr/>
                    <a:lstStyle/>
                    <a:p>
                      <a:endParaRPr lang="en-US"/>
                    </a:p>
                  </a:txBody>
                  <a:tcPr/>
                </a:tc>
                <a:tc vMerge="1">
                  <a:txBody>
                    <a:bodyPr/>
                    <a:lstStyle/>
                    <a:p>
                      <a:endParaRPr lang="en-US" dirty="0"/>
                    </a:p>
                  </a:txBody>
                  <a:tcPr/>
                </a:tc>
                <a:extLst>
                  <a:ext uri="{0D108BD9-81ED-4DB2-BD59-A6C34878D82A}">
                    <a16:rowId xmlns:a16="http://schemas.microsoft.com/office/drawing/2014/main" val="789900970"/>
                  </a:ext>
                </a:extLst>
              </a:tr>
              <a:tr h="454520">
                <a:tc>
                  <a:txBody>
                    <a:bodyPr/>
                    <a:lstStyle/>
                    <a:p>
                      <a:pPr marL="73025" marR="0">
                        <a:lnSpc>
                          <a:spcPct val="107000"/>
                        </a:lnSpc>
                        <a:spcBef>
                          <a:spcPts val="0"/>
                        </a:spcBef>
                        <a:spcAft>
                          <a:spcPts val="0"/>
                        </a:spcAft>
                      </a:pPr>
                      <a:r>
                        <a:rPr lang="en-US" sz="1800" b="1" dirty="0">
                          <a:effectLst/>
                        </a:rPr>
                        <a:t>Project Definition </a:t>
                      </a:r>
                      <a:endPar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a:txBody>
                    <a:bodyPr/>
                    <a:lstStyle/>
                    <a:p>
                      <a:pPr marL="73025" marR="0">
                        <a:lnSpc>
                          <a:spcPct val="107000"/>
                        </a:lnSpc>
                        <a:spcBef>
                          <a:spcPts val="0"/>
                        </a:spcBef>
                        <a:spcAft>
                          <a:spcPts val="0"/>
                        </a:spcAft>
                      </a:pPr>
                      <a:r>
                        <a:rPr lang="en-US" sz="1800" b="1" dirty="0">
                          <a:effectLst/>
                        </a:rPr>
                        <a:t>Define Requirements </a:t>
                      </a:r>
                      <a:endPar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mpd="sng">
                      <a:noFill/>
                    </a:lnL>
                    <a:solidFill>
                      <a:schemeClr val="tx1"/>
                    </a:solidFill>
                  </a:tcPr>
                </a:tc>
                <a:tc>
                  <a:txBody>
                    <a:bodyPr/>
                    <a:lstStyle/>
                    <a:p>
                      <a:pPr marL="73025" marR="0">
                        <a:lnSpc>
                          <a:spcPct val="107000"/>
                        </a:lnSpc>
                        <a:spcBef>
                          <a:spcPts val="0"/>
                        </a:spcBef>
                        <a:spcAft>
                          <a:spcPts val="0"/>
                        </a:spcAft>
                      </a:pPr>
                      <a:r>
                        <a:rPr lang="en-US" sz="1800" b="1" dirty="0">
                          <a:effectLst/>
                        </a:rPr>
                        <a:t>Identify Customer Needs </a:t>
                      </a:r>
                      <a:endPar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solidFill>
                      <a:schemeClr val="tx1"/>
                    </a:solidFill>
                  </a:tcPr>
                </a:tc>
                <a:extLst>
                  <a:ext uri="{0D108BD9-81ED-4DB2-BD59-A6C34878D82A}">
                    <a16:rowId xmlns:a16="http://schemas.microsoft.com/office/drawing/2014/main" val="200474821"/>
                  </a:ext>
                </a:extLst>
              </a:tr>
              <a:tr h="454520">
                <a:tc>
                  <a:txBody>
                    <a:bodyPr/>
                    <a:lstStyle/>
                    <a:p>
                      <a:pPr marL="73025" marR="0">
                        <a:lnSpc>
                          <a:spcPct val="107000"/>
                        </a:lnSpc>
                        <a:spcBef>
                          <a:spcPts val="0"/>
                        </a:spcBef>
                        <a:spcAft>
                          <a:spcPts val="0"/>
                        </a:spcAft>
                      </a:pPr>
                      <a:r>
                        <a:rPr lang="en-US" sz="1800" b="1">
                          <a:effectLst/>
                        </a:rPr>
                        <a:t>Project Planning </a:t>
                      </a:r>
                      <a:endParaRPr lang="en-US" sz="18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T w="12700" cmpd="sng">
                      <a:noFill/>
                    </a:lnT>
                    <a:solidFill>
                      <a:schemeClr val="accent4">
                        <a:lumMod val="40000"/>
                        <a:lumOff val="60000"/>
                      </a:schemeClr>
                    </a:solidFill>
                  </a:tcPr>
                </a:tc>
                <a:tc>
                  <a:txBody>
                    <a:bodyPr/>
                    <a:lstStyle/>
                    <a:p>
                      <a:pPr marL="73025" marR="0">
                        <a:lnSpc>
                          <a:spcPct val="107000"/>
                        </a:lnSpc>
                        <a:spcBef>
                          <a:spcPts val="0"/>
                        </a:spcBef>
                        <a:spcAft>
                          <a:spcPts val="0"/>
                        </a:spcAft>
                      </a:pPr>
                      <a:r>
                        <a:rPr lang="en-US" sz="1800" b="1" dirty="0">
                          <a:effectLst/>
                        </a:rPr>
                        <a:t>Baseline </a:t>
                      </a:r>
                      <a:endPar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solidFill>
                      <a:schemeClr val="accent4">
                        <a:lumMod val="40000"/>
                        <a:lumOff val="60000"/>
                      </a:schemeClr>
                    </a:solidFill>
                  </a:tcPr>
                </a:tc>
                <a:tc>
                  <a:txBody>
                    <a:bodyPr/>
                    <a:lstStyle/>
                    <a:p>
                      <a:pPr marL="73025" marR="0">
                        <a:lnSpc>
                          <a:spcPct val="107000"/>
                        </a:lnSpc>
                        <a:spcBef>
                          <a:spcPts val="0"/>
                        </a:spcBef>
                        <a:spcAft>
                          <a:spcPts val="0"/>
                        </a:spcAft>
                      </a:pPr>
                      <a:r>
                        <a:rPr lang="en-US" sz="1800" b="1" dirty="0">
                          <a:effectLst/>
                        </a:rPr>
                        <a:t>Centerline</a:t>
                      </a:r>
                      <a:endPar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solidFill>
                      <a:schemeClr val="accent4">
                        <a:lumMod val="40000"/>
                        <a:lumOff val="60000"/>
                      </a:schemeClr>
                    </a:solidFill>
                  </a:tcPr>
                </a:tc>
                <a:extLst>
                  <a:ext uri="{0D108BD9-81ED-4DB2-BD59-A6C34878D82A}">
                    <a16:rowId xmlns:a16="http://schemas.microsoft.com/office/drawing/2014/main" val="237406388"/>
                  </a:ext>
                </a:extLst>
              </a:tr>
              <a:tr h="454520">
                <a:tc>
                  <a:txBody>
                    <a:bodyPr/>
                    <a:lstStyle/>
                    <a:p>
                      <a:pPr marL="73025" marR="0">
                        <a:lnSpc>
                          <a:spcPct val="107000"/>
                        </a:lnSpc>
                        <a:spcBef>
                          <a:spcPts val="0"/>
                        </a:spcBef>
                        <a:spcAft>
                          <a:spcPts val="0"/>
                        </a:spcAft>
                      </a:pPr>
                      <a:r>
                        <a:rPr lang="en-US" sz="1800" b="1" dirty="0">
                          <a:effectLst/>
                        </a:rPr>
                        <a:t>Project Execution </a:t>
                      </a:r>
                      <a:endPar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solidFill>
                      <a:schemeClr val="tx1"/>
                    </a:solidFill>
                  </a:tcPr>
                </a:tc>
                <a:tc>
                  <a:txBody>
                    <a:bodyPr/>
                    <a:lstStyle/>
                    <a:p>
                      <a:pPr marL="73025" marR="0">
                        <a:lnSpc>
                          <a:spcPct val="107000"/>
                        </a:lnSpc>
                        <a:spcBef>
                          <a:spcPts val="0"/>
                        </a:spcBef>
                        <a:spcAft>
                          <a:spcPts val="0"/>
                        </a:spcAft>
                      </a:pPr>
                      <a:r>
                        <a:rPr lang="en-US" sz="1800" b="1" dirty="0">
                          <a:effectLst/>
                        </a:rPr>
                        <a:t>Minimize Variation </a:t>
                      </a:r>
                      <a:endPar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solidFill>
                      <a:schemeClr val="tx1"/>
                    </a:solidFill>
                  </a:tcPr>
                </a:tc>
                <a:tc>
                  <a:txBody>
                    <a:bodyPr/>
                    <a:lstStyle/>
                    <a:p>
                      <a:pPr marL="73025" marR="0">
                        <a:lnSpc>
                          <a:spcPct val="107000"/>
                        </a:lnSpc>
                        <a:spcBef>
                          <a:spcPts val="0"/>
                        </a:spcBef>
                        <a:spcAft>
                          <a:spcPts val="0"/>
                        </a:spcAft>
                      </a:pPr>
                      <a:r>
                        <a:rPr lang="en-US" sz="1800" b="1" dirty="0">
                          <a:effectLst/>
                        </a:rPr>
                        <a:t>Identify Opportunities </a:t>
                      </a:r>
                      <a:endPar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solidFill>
                      <a:schemeClr val="tx1"/>
                    </a:solidFill>
                  </a:tcPr>
                </a:tc>
                <a:extLst>
                  <a:ext uri="{0D108BD9-81ED-4DB2-BD59-A6C34878D82A}">
                    <a16:rowId xmlns:a16="http://schemas.microsoft.com/office/drawing/2014/main" val="124133080"/>
                  </a:ext>
                </a:extLst>
              </a:tr>
              <a:tr h="454520">
                <a:tc>
                  <a:txBody>
                    <a:bodyPr/>
                    <a:lstStyle/>
                    <a:p>
                      <a:pPr marL="73025" marR="0">
                        <a:lnSpc>
                          <a:spcPct val="107000"/>
                        </a:lnSpc>
                        <a:spcBef>
                          <a:spcPts val="0"/>
                        </a:spcBef>
                        <a:spcAft>
                          <a:spcPts val="0"/>
                        </a:spcAft>
                      </a:pPr>
                      <a:r>
                        <a:rPr lang="en-US" sz="1800" b="1" dirty="0">
                          <a:effectLst/>
                        </a:rPr>
                        <a:t>Protect Manager's Role </a:t>
                      </a:r>
                      <a:endPar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solidFill>
                      <a:schemeClr val="accent4">
                        <a:lumMod val="40000"/>
                        <a:lumOff val="60000"/>
                      </a:schemeClr>
                    </a:solidFill>
                  </a:tcPr>
                </a:tc>
                <a:tc>
                  <a:txBody>
                    <a:bodyPr/>
                    <a:lstStyle/>
                    <a:p>
                      <a:pPr marL="73025" marR="0">
                        <a:lnSpc>
                          <a:spcPct val="107000"/>
                        </a:lnSpc>
                        <a:spcBef>
                          <a:spcPts val="0"/>
                        </a:spcBef>
                        <a:spcAft>
                          <a:spcPts val="0"/>
                        </a:spcAft>
                      </a:pPr>
                      <a:r>
                        <a:rPr lang="en-US" sz="1800" b="1">
                          <a:effectLst/>
                        </a:rPr>
                        <a:t>Project Administrator </a:t>
                      </a:r>
                      <a:endParaRPr lang="en-US" sz="18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solidFill>
                      <a:schemeClr val="accent4">
                        <a:lumMod val="40000"/>
                        <a:lumOff val="60000"/>
                      </a:schemeClr>
                    </a:solidFill>
                  </a:tcPr>
                </a:tc>
                <a:tc>
                  <a:txBody>
                    <a:bodyPr/>
                    <a:lstStyle/>
                    <a:p>
                      <a:pPr marL="73025" marR="0">
                        <a:lnSpc>
                          <a:spcPct val="107000"/>
                        </a:lnSpc>
                        <a:spcBef>
                          <a:spcPts val="0"/>
                        </a:spcBef>
                        <a:spcAft>
                          <a:spcPts val="0"/>
                        </a:spcAft>
                      </a:pPr>
                      <a:r>
                        <a:rPr lang="en-US" sz="1800" b="1" dirty="0">
                          <a:effectLst/>
                        </a:rPr>
                        <a:t>Project leader </a:t>
                      </a:r>
                      <a:endPar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solidFill>
                      <a:schemeClr val="accent4">
                        <a:lumMod val="40000"/>
                        <a:lumOff val="60000"/>
                      </a:schemeClr>
                    </a:solidFill>
                  </a:tcPr>
                </a:tc>
                <a:extLst>
                  <a:ext uri="{0D108BD9-81ED-4DB2-BD59-A6C34878D82A}">
                    <a16:rowId xmlns:a16="http://schemas.microsoft.com/office/drawing/2014/main" val="654649041"/>
                  </a:ext>
                </a:extLst>
              </a:tr>
            </a:tbl>
          </a:graphicData>
        </a:graphic>
      </p:graphicFrame>
      <p:sp>
        <p:nvSpPr>
          <p:cNvPr id="3" name="TextBox 2">
            <a:extLst>
              <a:ext uri="{FF2B5EF4-FFF2-40B4-BE49-F238E27FC236}">
                <a16:creationId xmlns:a16="http://schemas.microsoft.com/office/drawing/2014/main" id="{10C43213-B7F0-4383-8176-297225AB950E}"/>
              </a:ext>
            </a:extLst>
          </p:cNvPr>
          <p:cNvSpPr txBox="1"/>
          <p:nvPr/>
        </p:nvSpPr>
        <p:spPr>
          <a:xfrm>
            <a:off x="2240609" y="5442860"/>
            <a:ext cx="7974408" cy="830997"/>
          </a:xfrm>
          <a:prstGeom prst="rect">
            <a:avLst/>
          </a:prstGeom>
          <a:noFill/>
        </p:spPr>
        <p:txBody>
          <a:bodyPr wrap="square" rtlCol="0">
            <a:spAutoFit/>
          </a:bodyPr>
          <a:lstStyle/>
          <a:p>
            <a:pPr fontAlgn="base">
              <a:spcBef>
                <a:spcPct val="0"/>
              </a:spcBef>
              <a:spcAft>
                <a:spcPct val="0"/>
              </a:spcAft>
            </a:pPr>
            <a:r>
              <a:rPr lang="en-US" sz="1600" dirty="0">
                <a:solidFill>
                  <a:srgbClr val="FFFFFF"/>
                </a:solidFill>
                <a:latin typeface="Arial Narrow"/>
              </a:rPr>
              <a:t>*TC – </a:t>
            </a:r>
            <a:r>
              <a:rPr lang="en-US" sz="1600" dirty="0">
                <a:solidFill>
                  <a:srgbClr val="FFFFFF"/>
                </a:solidFill>
                <a:latin typeface="Arial" pitchFamily="34" charset="0"/>
              </a:rPr>
              <a:t>. The TC-Paradigm mainly focuses the management of projects on planning and conformance with schedule, budget, and scope during the implementation </a:t>
            </a:r>
            <a:br>
              <a:rPr lang="en-US" sz="1600" dirty="0">
                <a:solidFill>
                  <a:srgbClr val="FFFFFF"/>
                </a:solidFill>
                <a:latin typeface="Arial" pitchFamily="34" charset="0"/>
              </a:rPr>
            </a:br>
            <a:r>
              <a:rPr lang="en-US" sz="1600" dirty="0">
                <a:solidFill>
                  <a:srgbClr val="FFFFFF"/>
                </a:solidFill>
                <a:latin typeface="Arial" pitchFamily="34" charset="0"/>
              </a:rPr>
              <a:t>of projects. PMBOK 4</a:t>
            </a:r>
            <a:r>
              <a:rPr lang="en-US" sz="1600" baseline="30000" dirty="0">
                <a:solidFill>
                  <a:srgbClr val="FFFFFF"/>
                </a:solidFill>
                <a:latin typeface="Arial" pitchFamily="34" charset="0"/>
              </a:rPr>
              <a:t>th</a:t>
            </a:r>
            <a:r>
              <a:rPr lang="en-US" sz="1600" dirty="0">
                <a:solidFill>
                  <a:srgbClr val="FFFFFF"/>
                </a:solidFill>
                <a:latin typeface="Arial" pitchFamily="34" charset="0"/>
              </a:rPr>
              <a:t> Edition</a:t>
            </a:r>
            <a:endParaRPr lang="en-US" sz="1600" dirty="0">
              <a:solidFill>
                <a:srgbClr val="FFFFFF"/>
              </a:solidFill>
              <a:latin typeface="Arial Narrow"/>
            </a:endParaRPr>
          </a:p>
        </p:txBody>
      </p:sp>
    </p:spTree>
    <p:extLst>
      <p:ext uri="{BB962C8B-B14F-4D97-AF65-F5344CB8AC3E}">
        <p14:creationId xmlns:p14="http://schemas.microsoft.com/office/powerpoint/2010/main" val="12063517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4A96CA5-CA70-4929-A204-1528DFD9BE50}"/>
              </a:ext>
            </a:extLst>
          </p:cNvPr>
          <p:cNvSpPr>
            <a:spLocks noGrp="1"/>
          </p:cNvSpPr>
          <p:nvPr>
            <p:ph type="sldNum" sz="quarter" idx="4"/>
          </p:nvPr>
        </p:nvSpPr>
        <p:spPr/>
        <p:txBody>
          <a:bodyPr/>
          <a:lstStyle/>
          <a:p>
            <a:fld id="{C34FAA5E-7FB0-4E59-8CF2-002F1F791363}" type="slidenum">
              <a:rPr lang="en-US" smtClean="0"/>
              <a:pPr/>
              <a:t>9</a:t>
            </a:fld>
            <a:endParaRPr lang="en-US"/>
          </a:p>
        </p:txBody>
      </p:sp>
      <p:sp>
        <p:nvSpPr>
          <p:cNvPr id="3" name="Title 2">
            <a:extLst>
              <a:ext uri="{FF2B5EF4-FFF2-40B4-BE49-F238E27FC236}">
                <a16:creationId xmlns:a16="http://schemas.microsoft.com/office/drawing/2014/main" id="{5581F2D0-289B-401D-A295-BB07BB0D11D7}"/>
              </a:ext>
            </a:extLst>
          </p:cNvPr>
          <p:cNvSpPr>
            <a:spLocks noGrp="1"/>
          </p:cNvSpPr>
          <p:nvPr>
            <p:ph type="title" idx="4294967295"/>
          </p:nvPr>
        </p:nvSpPr>
        <p:spPr>
          <a:xfrm>
            <a:off x="927100" y="231092"/>
            <a:ext cx="10515600" cy="863600"/>
          </a:xfrm>
          <a:prstGeom prst="rect">
            <a:avLst/>
          </a:prstGeom>
        </p:spPr>
        <p:txBody>
          <a:bodyPr/>
          <a:lstStyle/>
          <a:p>
            <a:r>
              <a:rPr lang="en-US" dirty="0">
                <a:solidFill>
                  <a:schemeClr val="bg1">
                    <a:lumMod val="75000"/>
                    <a:lumOff val="25000"/>
                  </a:schemeClr>
                </a:solidFill>
              </a:rPr>
              <a:t>Purpose Driven May Imply an Iterative Based</a:t>
            </a:r>
            <a:r>
              <a:rPr lang="en-US" baseline="0" dirty="0">
                <a:solidFill>
                  <a:schemeClr val="bg1">
                    <a:lumMod val="75000"/>
                    <a:lumOff val="25000"/>
                  </a:schemeClr>
                </a:solidFill>
              </a:rPr>
              <a:t> Life Cycle</a:t>
            </a:r>
            <a:endParaRPr lang="en-US" dirty="0">
              <a:solidFill>
                <a:schemeClr val="bg1">
                  <a:lumMod val="75000"/>
                  <a:lumOff val="25000"/>
                </a:schemeClr>
              </a:solidFill>
            </a:endParaRPr>
          </a:p>
        </p:txBody>
      </p:sp>
      <p:grpSp>
        <p:nvGrpSpPr>
          <p:cNvPr id="5" name="Group 4">
            <a:extLst>
              <a:ext uri="{FF2B5EF4-FFF2-40B4-BE49-F238E27FC236}">
                <a16:creationId xmlns:a16="http://schemas.microsoft.com/office/drawing/2014/main" id="{1CBE3752-85D3-4CD3-A111-31D3C2E3F67D}"/>
              </a:ext>
            </a:extLst>
          </p:cNvPr>
          <p:cNvGrpSpPr/>
          <p:nvPr/>
        </p:nvGrpSpPr>
        <p:grpSpPr>
          <a:xfrm>
            <a:off x="1491747" y="1970065"/>
            <a:ext cx="9580734" cy="1919786"/>
            <a:chOff x="2105733" y="3787653"/>
            <a:chExt cx="9580734" cy="1919786"/>
          </a:xfrm>
        </p:grpSpPr>
        <p:sp>
          <p:nvSpPr>
            <p:cNvPr id="6" name="Rectangle: Rounded Corners 5">
              <a:extLst>
                <a:ext uri="{FF2B5EF4-FFF2-40B4-BE49-F238E27FC236}">
                  <a16:creationId xmlns:a16="http://schemas.microsoft.com/office/drawing/2014/main" id="{AFA0E378-F8DF-4774-8E5A-2E0B53BC64A9}"/>
                </a:ext>
              </a:extLst>
            </p:cNvPr>
            <p:cNvSpPr/>
            <p:nvPr/>
          </p:nvSpPr>
          <p:spPr bwMode="auto">
            <a:xfrm>
              <a:off x="2105733" y="3787653"/>
              <a:ext cx="1596789" cy="1877136"/>
            </a:xfrm>
            <a:prstGeom prst="roundRect">
              <a:avLst/>
            </a:prstGeom>
            <a:solidFill>
              <a:schemeClr val="bg2">
                <a:lumMod val="10000"/>
                <a:lumOff val="9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dirty="0">
                  <a:solidFill>
                    <a:schemeClr val="bg2">
                      <a:lumMod val="50000"/>
                      <a:lumOff val="50000"/>
                    </a:schemeClr>
                  </a:solidFill>
                </a:rPr>
                <a:t>Requirements</a:t>
              </a:r>
            </a:p>
            <a:p>
              <a:r>
                <a:rPr lang="en-US" dirty="0">
                  <a:solidFill>
                    <a:schemeClr val="bg2">
                      <a:lumMod val="50000"/>
                      <a:lumOff val="50000"/>
                    </a:schemeClr>
                  </a:solidFill>
                </a:rPr>
                <a:t>Analysis</a:t>
              </a:r>
            </a:p>
            <a:p>
              <a:r>
                <a:rPr lang="en-US" dirty="0">
                  <a:solidFill>
                    <a:schemeClr val="bg2">
                      <a:lumMod val="50000"/>
                      <a:lumOff val="50000"/>
                    </a:schemeClr>
                  </a:solidFill>
                </a:rPr>
                <a:t>Design</a:t>
              </a:r>
            </a:p>
            <a:p>
              <a:r>
                <a:rPr lang="en-US" dirty="0">
                  <a:solidFill>
                    <a:schemeClr val="bg2">
                      <a:lumMod val="50000"/>
                      <a:lumOff val="50000"/>
                    </a:schemeClr>
                  </a:solidFill>
                </a:rPr>
                <a:t>Build</a:t>
              </a:r>
            </a:p>
            <a:p>
              <a:r>
                <a:rPr lang="en-US" dirty="0">
                  <a:solidFill>
                    <a:schemeClr val="bg2">
                      <a:lumMod val="50000"/>
                      <a:lumOff val="50000"/>
                    </a:schemeClr>
                  </a:solidFill>
                </a:rPr>
                <a:t>Test</a:t>
              </a:r>
            </a:p>
          </p:txBody>
        </p:sp>
        <p:sp>
          <p:nvSpPr>
            <p:cNvPr id="8" name="Rectangle: Rounded Corners 7">
              <a:extLst>
                <a:ext uri="{FF2B5EF4-FFF2-40B4-BE49-F238E27FC236}">
                  <a16:creationId xmlns:a16="http://schemas.microsoft.com/office/drawing/2014/main" id="{2C23B051-A71D-43C2-A0B1-886D2248D386}"/>
                </a:ext>
              </a:extLst>
            </p:cNvPr>
            <p:cNvSpPr/>
            <p:nvPr/>
          </p:nvSpPr>
          <p:spPr bwMode="auto">
            <a:xfrm>
              <a:off x="3702522" y="3796183"/>
              <a:ext cx="1596789" cy="1877136"/>
            </a:xfrm>
            <a:prstGeom prst="roundRect">
              <a:avLst/>
            </a:prstGeom>
            <a:solidFill>
              <a:schemeClr val="bg2">
                <a:lumMod val="10000"/>
                <a:lumOff val="9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dirty="0">
                  <a:solidFill>
                    <a:schemeClr val="bg2">
                      <a:lumMod val="50000"/>
                      <a:lumOff val="50000"/>
                    </a:schemeClr>
                  </a:solidFill>
                </a:rPr>
                <a:t>Requirements</a:t>
              </a:r>
            </a:p>
            <a:p>
              <a:r>
                <a:rPr lang="en-US" dirty="0">
                  <a:solidFill>
                    <a:schemeClr val="bg2">
                      <a:lumMod val="50000"/>
                      <a:lumOff val="50000"/>
                    </a:schemeClr>
                  </a:solidFill>
                </a:rPr>
                <a:t>Analysis</a:t>
              </a:r>
            </a:p>
            <a:p>
              <a:r>
                <a:rPr lang="en-US" dirty="0">
                  <a:solidFill>
                    <a:schemeClr val="bg2">
                      <a:lumMod val="50000"/>
                      <a:lumOff val="50000"/>
                    </a:schemeClr>
                  </a:solidFill>
                </a:rPr>
                <a:t>Design</a:t>
              </a:r>
            </a:p>
            <a:p>
              <a:r>
                <a:rPr lang="en-US" dirty="0">
                  <a:solidFill>
                    <a:schemeClr val="bg2">
                      <a:lumMod val="50000"/>
                      <a:lumOff val="50000"/>
                    </a:schemeClr>
                  </a:solidFill>
                </a:rPr>
                <a:t>Build</a:t>
              </a:r>
            </a:p>
            <a:p>
              <a:r>
                <a:rPr lang="en-US" dirty="0">
                  <a:solidFill>
                    <a:schemeClr val="bg2">
                      <a:lumMod val="50000"/>
                      <a:lumOff val="50000"/>
                    </a:schemeClr>
                  </a:solidFill>
                </a:rPr>
                <a:t>Test</a:t>
              </a:r>
            </a:p>
          </p:txBody>
        </p:sp>
        <p:sp>
          <p:nvSpPr>
            <p:cNvPr id="9" name="Rectangle: Rounded Corners 8">
              <a:extLst>
                <a:ext uri="{FF2B5EF4-FFF2-40B4-BE49-F238E27FC236}">
                  <a16:creationId xmlns:a16="http://schemas.microsoft.com/office/drawing/2014/main" id="{F8FA54CB-AE4F-4254-9595-C956FB539157}"/>
                </a:ext>
              </a:extLst>
            </p:cNvPr>
            <p:cNvSpPr/>
            <p:nvPr/>
          </p:nvSpPr>
          <p:spPr bwMode="auto">
            <a:xfrm>
              <a:off x="6896100" y="3830303"/>
              <a:ext cx="1596789" cy="1877136"/>
            </a:xfrm>
            <a:prstGeom prst="roundRect">
              <a:avLst/>
            </a:prstGeom>
            <a:solidFill>
              <a:schemeClr val="bg2">
                <a:lumMod val="10000"/>
                <a:lumOff val="9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dirty="0">
                  <a:solidFill>
                    <a:schemeClr val="bg2">
                      <a:lumMod val="50000"/>
                      <a:lumOff val="50000"/>
                    </a:schemeClr>
                  </a:solidFill>
                </a:rPr>
                <a:t>Repeat as Needed</a:t>
              </a:r>
            </a:p>
          </p:txBody>
        </p:sp>
        <p:sp>
          <p:nvSpPr>
            <p:cNvPr id="10" name="Rectangle: Rounded Corners 9">
              <a:extLst>
                <a:ext uri="{FF2B5EF4-FFF2-40B4-BE49-F238E27FC236}">
                  <a16:creationId xmlns:a16="http://schemas.microsoft.com/office/drawing/2014/main" id="{9F9CB152-2DDD-4749-A4E7-583DC696EE8F}"/>
                </a:ext>
              </a:extLst>
            </p:cNvPr>
            <p:cNvSpPr/>
            <p:nvPr/>
          </p:nvSpPr>
          <p:spPr bwMode="auto">
            <a:xfrm>
              <a:off x="5299311" y="3830303"/>
              <a:ext cx="1596789" cy="1877136"/>
            </a:xfrm>
            <a:prstGeom prst="roundRect">
              <a:avLst/>
            </a:prstGeom>
            <a:solidFill>
              <a:schemeClr val="bg2">
                <a:lumMod val="10000"/>
                <a:lumOff val="9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dirty="0">
                  <a:solidFill>
                    <a:schemeClr val="bg2">
                      <a:lumMod val="50000"/>
                      <a:lumOff val="50000"/>
                    </a:schemeClr>
                  </a:solidFill>
                </a:rPr>
                <a:t>Requirements</a:t>
              </a:r>
            </a:p>
            <a:p>
              <a:r>
                <a:rPr lang="en-US" dirty="0">
                  <a:solidFill>
                    <a:schemeClr val="bg2">
                      <a:lumMod val="50000"/>
                      <a:lumOff val="50000"/>
                    </a:schemeClr>
                  </a:solidFill>
                </a:rPr>
                <a:t>Analysis</a:t>
              </a:r>
            </a:p>
            <a:p>
              <a:r>
                <a:rPr lang="en-US" dirty="0">
                  <a:solidFill>
                    <a:schemeClr val="bg2">
                      <a:lumMod val="50000"/>
                      <a:lumOff val="50000"/>
                    </a:schemeClr>
                  </a:solidFill>
                </a:rPr>
                <a:t>Design</a:t>
              </a:r>
            </a:p>
            <a:p>
              <a:r>
                <a:rPr lang="en-US" dirty="0">
                  <a:solidFill>
                    <a:schemeClr val="bg2">
                      <a:lumMod val="50000"/>
                      <a:lumOff val="50000"/>
                    </a:schemeClr>
                  </a:solidFill>
                </a:rPr>
                <a:t>Build</a:t>
              </a:r>
            </a:p>
            <a:p>
              <a:r>
                <a:rPr lang="en-US" dirty="0">
                  <a:solidFill>
                    <a:schemeClr val="bg2">
                      <a:lumMod val="50000"/>
                      <a:lumOff val="50000"/>
                    </a:schemeClr>
                  </a:solidFill>
                </a:rPr>
                <a:t>Test</a:t>
              </a:r>
            </a:p>
          </p:txBody>
        </p:sp>
        <p:sp>
          <p:nvSpPr>
            <p:cNvPr id="11" name="Rectangle: Rounded Corners 10">
              <a:extLst>
                <a:ext uri="{FF2B5EF4-FFF2-40B4-BE49-F238E27FC236}">
                  <a16:creationId xmlns:a16="http://schemas.microsoft.com/office/drawing/2014/main" id="{F8D6C56B-F340-4F6A-AEEB-BEB442568743}"/>
                </a:ext>
              </a:extLst>
            </p:cNvPr>
            <p:cNvSpPr/>
            <p:nvPr/>
          </p:nvSpPr>
          <p:spPr bwMode="auto">
            <a:xfrm>
              <a:off x="8492889" y="3821773"/>
              <a:ext cx="1596789" cy="1877136"/>
            </a:xfrm>
            <a:prstGeom prst="roundRect">
              <a:avLst/>
            </a:prstGeom>
            <a:solidFill>
              <a:schemeClr val="bg2">
                <a:lumMod val="10000"/>
                <a:lumOff val="9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dirty="0">
                  <a:solidFill>
                    <a:schemeClr val="bg2">
                      <a:lumMod val="50000"/>
                      <a:lumOff val="50000"/>
                    </a:schemeClr>
                  </a:solidFill>
                </a:rPr>
                <a:t>Requirements</a:t>
              </a:r>
            </a:p>
            <a:p>
              <a:r>
                <a:rPr lang="en-US" dirty="0">
                  <a:solidFill>
                    <a:schemeClr val="bg2">
                      <a:lumMod val="50000"/>
                      <a:lumOff val="50000"/>
                    </a:schemeClr>
                  </a:solidFill>
                </a:rPr>
                <a:t>Analysis</a:t>
              </a:r>
            </a:p>
            <a:p>
              <a:r>
                <a:rPr lang="en-US" dirty="0">
                  <a:solidFill>
                    <a:schemeClr val="bg2">
                      <a:lumMod val="50000"/>
                      <a:lumOff val="50000"/>
                    </a:schemeClr>
                  </a:solidFill>
                </a:rPr>
                <a:t>Design</a:t>
              </a:r>
            </a:p>
            <a:p>
              <a:r>
                <a:rPr lang="en-US" dirty="0">
                  <a:solidFill>
                    <a:schemeClr val="bg2">
                      <a:lumMod val="50000"/>
                      <a:lumOff val="50000"/>
                    </a:schemeClr>
                  </a:solidFill>
                </a:rPr>
                <a:t>Build</a:t>
              </a:r>
            </a:p>
            <a:p>
              <a:r>
                <a:rPr lang="en-US" dirty="0">
                  <a:solidFill>
                    <a:schemeClr val="bg2">
                      <a:lumMod val="50000"/>
                      <a:lumOff val="50000"/>
                    </a:schemeClr>
                  </a:solidFill>
                </a:rPr>
                <a:t>Test</a:t>
              </a:r>
            </a:p>
          </p:txBody>
        </p:sp>
        <p:sp>
          <p:nvSpPr>
            <p:cNvPr id="12" name="Rectangle: Rounded Corners 11">
              <a:extLst>
                <a:ext uri="{FF2B5EF4-FFF2-40B4-BE49-F238E27FC236}">
                  <a16:creationId xmlns:a16="http://schemas.microsoft.com/office/drawing/2014/main" id="{405A01FF-D7A2-4947-A179-A6804EC9DAA8}"/>
                </a:ext>
              </a:extLst>
            </p:cNvPr>
            <p:cNvSpPr/>
            <p:nvPr/>
          </p:nvSpPr>
          <p:spPr bwMode="auto">
            <a:xfrm>
              <a:off x="10089678" y="3830303"/>
              <a:ext cx="1596789" cy="1877136"/>
            </a:xfrm>
            <a:prstGeom prst="roundRect">
              <a:avLst/>
            </a:prstGeom>
            <a:solidFill>
              <a:schemeClr val="bg2">
                <a:lumMod val="10000"/>
                <a:lumOff val="9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dirty="0">
                  <a:solidFill>
                    <a:schemeClr val="bg2">
                      <a:lumMod val="50000"/>
                      <a:lumOff val="50000"/>
                    </a:schemeClr>
                  </a:solidFill>
                </a:rPr>
                <a:t>Requirements</a:t>
              </a:r>
            </a:p>
            <a:p>
              <a:r>
                <a:rPr lang="en-US" dirty="0">
                  <a:solidFill>
                    <a:schemeClr val="bg2">
                      <a:lumMod val="50000"/>
                      <a:lumOff val="50000"/>
                    </a:schemeClr>
                  </a:solidFill>
                </a:rPr>
                <a:t>Analysis</a:t>
              </a:r>
            </a:p>
            <a:p>
              <a:r>
                <a:rPr lang="en-US" dirty="0">
                  <a:solidFill>
                    <a:schemeClr val="bg2">
                      <a:lumMod val="50000"/>
                      <a:lumOff val="50000"/>
                    </a:schemeClr>
                  </a:solidFill>
                </a:rPr>
                <a:t>Design</a:t>
              </a:r>
            </a:p>
            <a:p>
              <a:r>
                <a:rPr lang="en-US" dirty="0">
                  <a:solidFill>
                    <a:schemeClr val="bg2">
                      <a:lumMod val="50000"/>
                      <a:lumOff val="50000"/>
                    </a:schemeClr>
                  </a:solidFill>
                </a:rPr>
                <a:t>Build</a:t>
              </a:r>
            </a:p>
            <a:p>
              <a:r>
                <a:rPr lang="en-US" dirty="0">
                  <a:solidFill>
                    <a:schemeClr val="bg2">
                      <a:lumMod val="50000"/>
                      <a:lumOff val="50000"/>
                    </a:schemeClr>
                  </a:solidFill>
                </a:rPr>
                <a:t>Test</a:t>
              </a:r>
            </a:p>
          </p:txBody>
        </p:sp>
      </p:grpSp>
      <p:sp>
        <p:nvSpPr>
          <p:cNvPr id="13" name="TextBox 12">
            <a:extLst>
              <a:ext uri="{FF2B5EF4-FFF2-40B4-BE49-F238E27FC236}">
                <a16:creationId xmlns:a16="http://schemas.microsoft.com/office/drawing/2014/main" id="{496C056A-5CCE-400E-A57C-D3FD0438A580}"/>
              </a:ext>
            </a:extLst>
          </p:cNvPr>
          <p:cNvSpPr txBox="1"/>
          <p:nvPr/>
        </p:nvSpPr>
        <p:spPr>
          <a:xfrm>
            <a:off x="9448318" y="5745707"/>
            <a:ext cx="1624163" cy="307777"/>
          </a:xfrm>
          <a:prstGeom prst="rect">
            <a:avLst/>
          </a:prstGeom>
          <a:noFill/>
        </p:spPr>
        <p:txBody>
          <a:bodyPr wrap="none" rtlCol="0">
            <a:spAutoFit/>
          </a:bodyPr>
          <a:lstStyle/>
          <a:p>
            <a:r>
              <a:rPr lang="en-US" sz="1400" dirty="0">
                <a:latin typeface="+mj-lt"/>
              </a:rPr>
              <a:t>AGILE Practice Guide</a:t>
            </a:r>
          </a:p>
        </p:txBody>
      </p:sp>
      <p:pic>
        <p:nvPicPr>
          <p:cNvPr id="15" name="Picture 14">
            <a:extLst>
              <a:ext uri="{FF2B5EF4-FFF2-40B4-BE49-F238E27FC236}">
                <a16:creationId xmlns:a16="http://schemas.microsoft.com/office/drawing/2014/main" id="{4E95A57C-A41C-4513-9785-F72C0F6F2DF4}"/>
              </a:ext>
            </a:extLst>
          </p:cNvPr>
          <p:cNvPicPr>
            <a:picLocks noChangeAspect="1"/>
          </p:cNvPicPr>
          <p:nvPr/>
        </p:nvPicPr>
        <p:blipFill>
          <a:blip r:embed="rId4"/>
          <a:stretch>
            <a:fillRect/>
          </a:stretch>
        </p:blipFill>
        <p:spPr>
          <a:xfrm>
            <a:off x="1556253" y="817232"/>
            <a:ext cx="9144000" cy="5236252"/>
          </a:xfrm>
          <a:prstGeom prst="rect">
            <a:avLst/>
          </a:prstGeom>
        </p:spPr>
      </p:pic>
    </p:spTree>
    <p:custDataLst>
      <p:tags r:id="rId1"/>
    </p:custDataLst>
    <p:extLst>
      <p:ext uri="{BB962C8B-B14F-4D97-AF65-F5344CB8AC3E}">
        <p14:creationId xmlns:p14="http://schemas.microsoft.com/office/powerpoint/2010/main" val="2803244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5"/>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31" presetClass="exit" presetSubtype="0" fill="hold" nodeType="clickEffect">
                                  <p:stCondLst>
                                    <p:cond delay="0"/>
                                  </p:stCondLst>
                                  <p:childTnLst>
                                    <p:anim calcmode="lin" valueType="num">
                                      <p:cBhvr>
                                        <p:cTn id="10" dur="1000"/>
                                        <p:tgtEl>
                                          <p:spTgt spid="15"/>
                                        </p:tgtEl>
                                        <p:attrNameLst>
                                          <p:attrName>ppt_w</p:attrName>
                                        </p:attrNameLst>
                                      </p:cBhvr>
                                      <p:tavLst>
                                        <p:tav tm="0">
                                          <p:val>
                                            <p:strVal val="ppt_w"/>
                                          </p:val>
                                        </p:tav>
                                        <p:tav tm="100000">
                                          <p:val>
                                            <p:fltVal val="0"/>
                                          </p:val>
                                        </p:tav>
                                      </p:tavLst>
                                    </p:anim>
                                    <p:anim calcmode="lin" valueType="num">
                                      <p:cBhvr>
                                        <p:cTn id="11" dur="1000"/>
                                        <p:tgtEl>
                                          <p:spTgt spid="15"/>
                                        </p:tgtEl>
                                        <p:attrNameLst>
                                          <p:attrName>ppt_h</p:attrName>
                                        </p:attrNameLst>
                                      </p:cBhvr>
                                      <p:tavLst>
                                        <p:tav tm="0">
                                          <p:val>
                                            <p:strVal val="ppt_h"/>
                                          </p:val>
                                        </p:tav>
                                        <p:tav tm="100000">
                                          <p:val>
                                            <p:fltVal val="0"/>
                                          </p:val>
                                        </p:tav>
                                      </p:tavLst>
                                    </p:anim>
                                    <p:anim calcmode="lin" valueType="num">
                                      <p:cBhvr>
                                        <p:cTn id="12" dur="1000"/>
                                        <p:tgtEl>
                                          <p:spTgt spid="15"/>
                                        </p:tgtEl>
                                        <p:attrNameLst>
                                          <p:attrName>style.rotation</p:attrName>
                                        </p:attrNameLst>
                                      </p:cBhvr>
                                      <p:tavLst>
                                        <p:tav tm="0">
                                          <p:val>
                                            <p:fltVal val="0"/>
                                          </p:val>
                                        </p:tav>
                                        <p:tav tm="100000">
                                          <p:val>
                                            <p:fltVal val="90"/>
                                          </p:val>
                                        </p:tav>
                                      </p:tavLst>
                                    </p:anim>
                                    <p:animEffect transition="out" filter="fade">
                                      <p:cBhvr>
                                        <p:cTn id="13" dur="1000"/>
                                        <p:tgtEl>
                                          <p:spTgt spid="15"/>
                                        </p:tgtEl>
                                      </p:cBhvr>
                                    </p:animEffect>
                                    <p:set>
                                      <p:cBhvr>
                                        <p:cTn id="14" dur="1" fill="hold">
                                          <p:stCondLst>
                                            <p:cond delay="999"/>
                                          </p:stCondLst>
                                        </p:cTn>
                                        <p:tgtEl>
                                          <p:spTgt spid="15"/>
                                        </p:tgtEl>
                                        <p:attrNameLst>
                                          <p:attrName>style.visibility</p:attrName>
                                        </p:attrNameLst>
                                      </p:cBhvr>
                                      <p:to>
                                        <p:strVal val="hidden"/>
                                      </p:to>
                                    </p:set>
                                  </p:childTnLst>
                                </p:cTn>
                              </p:par>
                              <p:par>
                                <p:cTn id="15" presetID="3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1000" fill="hold"/>
                                        <p:tgtEl>
                                          <p:spTgt spid="5"/>
                                        </p:tgtEl>
                                        <p:attrNameLst>
                                          <p:attrName>ppt_w</p:attrName>
                                        </p:attrNameLst>
                                      </p:cBhvr>
                                      <p:tavLst>
                                        <p:tav tm="0">
                                          <p:val>
                                            <p:fltVal val="0"/>
                                          </p:val>
                                        </p:tav>
                                        <p:tav tm="100000">
                                          <p:val>
                                            <p:strVal val="#ppt_w"/>
                                          </p:val>
                                        </p:tav>
                                      </p:tavLst>
                                    </p:anim>
                                    <p:anim calcmode="lin" valueType="num">
                                      <p:cBhvr>
                                        <p:cTn id="18" dur="1000" fill="hold"/>
                                        <p:tgtEl>
                                          <p:spTgt spid="5"/>
                                        </p:tgtEl>
                                        <p:attrNameLst>
                                          <p:attrName>ppt_h</p:attrName>
                                        </p:attrNameLst>
                                      </p:cBhvr>
                                      <p:tavLst>
                                        <p:tav tm="0">
                                          <p:val>
                                            <p:fltVal val="0"/>
                                          </p:val>
                                        </p:tav>
                                        <p:tav tm="100000">
                                          <p:val>
                                            <p:strVal val="#ppt_h"/>
                                          </p:val>
                                        </p:tav>
                                      </p:tavLst>
                                    </p:anim>
                                    <p:anim calcmode="lin" valueType="num">
                                      <p:cBhvr>
                                        <p:cTn id="19" dur="1000" fill="hold"/>
                                        <p:tgtEl>
                                          <p:spTgt spid="5"/>
                                        </p:tgtEl>
                                        <p:attrNameLst>
                                          <p:attrName>style.rotation</p:attrName>
                                        </p:attrNameLst>
                                      </p:cBhvr>
                                      <p:tavLst>
                                        <p:tav tm="0">
                                          <p:val>
                                            <p:fltVal val="90"/>
                                          </p:val>
                                        </p:tav>
                                        <p:tav tm="100000">
                                          <p:val>
                                            <p:fltVal val="0"/>
                                          </p:val>
                                        </p:tav>
                                      </p:tavLst>
                                    </p:anim>
                                    <p:animEffect transition="in" filter="fade">
                                      <p:cBhvr>
                                        <p:cTn id="2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AB0EE31-235D-42C6-AEF5-05E9172E80AD}"/>
              </a:ext>
            </a:extLst>
          </p:cNvPr>
          <p:cNvSpPr/>
          <p:nvPr/>
        </p:nvSpPr>
        <p:spPr bwMode="auto">
          <a:xfrm>
            <a:off x="2703953" y="1007180"/>
            <a:ext cx="7096836" cy="4625504"/>
          </a:xfrm>
          <a:prstGeom prst="rect">
            <a:avLst/>
          </a:prstGeom>
          <a:solidFill>
            <a:schemeClr val="bg2">
              <a:lumMod val="10000"/>
              <a:lumOff val="9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 charset="-128"/>
            </a:endParaRPr>
          </a:p>
        </p:txBody>
      </p:sp>
      <p:sp>
        <p:nvSpPr>
          <p:cNvPr id="2" name="Slide Number Placeholder 1">
            <a:extLst>
              <a:ext uri="{FF2B5EF4-FFF2-40B4-BE49-F238E27FC236}">
                <a16:creationId xmlns:a16="http://schemas.microsoft.com/office/drawing/2014/main" id="{670B2A56-5E59-4A82-B741-A96221DED310}"/>
              </a:ext>
            </a:extLst>
          </p:cNvPr>
          <p:cNvSpPr>
            <a:spLocks noGrp="1"/>
          </p:cNvSpPr>
          <p:nvPr>
            <p:ph type="sldNum" sz="quarter" idx="4"/>
          </p:nvPr>
        </p:nvSpPr>
        <p:spPr/>
        <p:txBody>
          <a:bodyPr/>
          <a:lstStyle/>
          <a:p>
            <a:pPr fontAlgn="base">
              <a:spcBef>
                <a:spcPct val="0"/>
              </a:spcBef>
              <a:spcAft>
                <a:spcPct val="0"/>
              </a:spcAft>
            </a:pPr>
            <a:fld id="{C34FAA5E-7FB0-4E59-8CF2-002F1F791363}" type="slidenum">
              <a:rPr lang="en-US" smtClean="0">
                <a:solidFill>
                  <a:srgbClr val="FFFFFF">
                    <a:tint val="75000"/>
                  </a:srgbClr>
                </a:solidFill>
                <a:latin typeface="Arial" pitchFamily="34" charset="0"/>
              </a:rPr>
              <a:pPr fontAlgn="base">
                <a:spcBef>
                  <a:spcPct val="0"/>
                </a:spcBef>
                <a:spcAft>
                  <a:spcPct val="0"/>
                </a:spcAft>
              </a:pPr>
              <a:t>10</a:t>
            </a:fld>
            <a:endParaRPr lang="en-US">
              <a:solidFill>
                <a:srgbClr val="FFFFFF">
                  <a:tint val="75000"/>
                </a:srgbClr>
              </a:solidFill>
              <a:latin typeface="Arial" pitchFamily="34" charset="0"/>
            </a:endParaRPr>
          </a:p>
        </p:txBody>
      </p:sp>
      <p:sp>
        <p:nvSpPr>
          <p:cNvPr id="7" name="TextBox 6">
            <a:extLst>
              <a:ext uri="{FF2B5EF4-FFF2-40B4-BE49-F238E27FC236}">
                <a16:creationId xmlns:a16="http://schemas.microsoft.com/office/drawing/2014/main" id="{DB73CEB0-10C3-4D28-9C3D-1EBA78DE2AAE}"/>
              </a:ext>
            </a:extLst>
          </p:cNvPr>
          <p:cNvSpPr txBox="1"/>
          <p:nvPr/>
        </p:nvSpPr>
        <p:spPr>
          <a:xfrm rot="16200000">
            <a:off x="1133329" y="3203704"/>
            <a:ext cx="2646878" cy="461665"/>
          </a:xfrm>
          <a:prstGeom prst="rect">
            <a:avLst/>
          </a:prstGeom>
          <a:noFill/>
        </p:spPr>
        <p:txBody>
          <a:bodyPr wrap="none" rtlCol="0">
            <a:spAutoFit/>
          </a:bodyPr>
          <a:lstStyle/>
          <a:p>
            <a:r>
              <a:rPr lang="en-US" sz="2400" dirty="0">
                <a:latin typeface="+mj-lt"/>
              </a:rPr>
              <a:t>Frequency of Delivery</a:t>
            </a:r>
          </a:p>
        </p:txBody>
      </p:sp>
      <p:sp>
        <p:nvSpPr>
          <p:cNvPr id="8" name="TextBox 7">
            <a:extLst>
              <a:ext uri="{FF2B5EF4-FFF2-40B4-BE49-F238E27FC236}">
                <a16:creationId xmlns:a16="http://schemas.microsoft.com/office/drawing/2014/main" id="{B5B0B867-6A66-4509-94C9-7F24756F9BDC}"/>
              </a:ext>
            </a:extLst>
          </p:cNvPr>
          <p:cNvSpPr txBox="1"/>
          <p:nvPr/>
        </p:nvSpPr>
        <p:spPr>
          <a:xfrm>
            <a:off x="2135082" y="5591428"/>
            <a:ext cx="649537" cy="461665"/>
          </a:xfrm>
          <a:prstGeom prst="rect">
            <a:avLst/>
          </a:prstGeom>
          <a:noFill/>
        </p:spPr>
        <p:txBody>
          <a:bodyPr wrap="none" rtlCol="0">
            <a:spAutoFit/>
          </a:bodyPr>
          <a:lstStyle/>
          <a:p>
            <a:r>
              <a:rPr lang="en-US" sz="2400" dirty="0">
                <a:latin typeface="+mj-lt"/>
              </a:rPr>
              <a:t>Low</a:t>
            </a:r>
          </a:p>
        </p:txBody>
      </p:sp>
      <p:sp>
        <p:nvSpPr>
          <p:cNvPr id="9" name="TextBox 8">
            <a:extLst>
              <a:ext uri="{FF2B5EF4-FFF2-40B4-BE49-F238E27FC236}">
                <a16:creationId xmlns:a16="http://schemas.microsoft.com/office/drawing/2014/main" id="{AC626337-CAEA-4805-B1F0-66DFDBC328FE}"/>
              </a:ext>
            </a:extLst>
          </p:cNvPr>
          <p:cNvSpPr txBox="1"/>
          <p:nvPr/>
        </p:nvSpPr>
        <p:spPr>
          <a:xfrm>
            <a:off x="9265841" y="5617013"/>
            <a:ext cx="705642" cy="461665"/>
          </a:xfrm>
          <a:prstGeom prst="rect">
            <a:avLst/>
          </a:prstGeom>
          <a:noFill/>
        </p:spPr>
        <p:txBody>
          <a:bodyPr wrap="none" rtlCol="0">
            <a:spAutoFit/>
          </a:bodyPr>
          <a:lstStyle/>
          <a:p>
            <a:r>
              <a:rPr lang="en-US" sz="2400" dirty="0">
                <a:latin typeface="+mj-lt"/>
              </a:rPr>
              <a:t>High</a:t>
            </a:r>
          </a:p>
        </p:txBody>
      </p:sp>
      <p:sp>
        <p:nvSpPr>
          <p:cNvPr id="10" name="TextBox 9">
            <a:extLst>
              <a:ext uri="{FF2B5EF4-FFF2-40B4-BE49-F238E27FC236}">
                <a16:creationId xmlns:a16="http://schemas.microsoft.com/office/drawing/2014/main" id="{42C1DB1C-995D-4EE7-AD86-0B3E82EDE31D}"/>
              </a:ext>
            </a:extLst>
          </p:cNvPr>
          <p:cNvSpPr txBox="1"/>
          <p:nvPr/>
        </p:nvSpPr>
        <p:spPr>
          <a:xfrm>
            <a:off x="2072504" y="1002669"/>
            <a:ext cx="705642" cy="461665"/>
          </a:xfrm>
          <a:prstGeom prst="rect">
            <a:avLst/>
          </a:prstGeom>
          <a:noFill/>
        </p:spPr>
        <p:txBody>
          <a:bodyPr wrap="none" rtlCol="0">
            <a:spAutoFit/>
          </a:bodyPr>
          <a:lstStyle/>
          <a:p>
            <a:r>
              <a:rPr lang="en-US" sz="2400" dirty="0">
                <a:latin typeface="+mj-lt"/>
              </a:rPr>
              <a:t>High</a:t>
            </a:r>
          </a:p>
        </p:txBody>
      </p:sp>
      <p:sp>
        <p:nvSpPr>
          <p:cNvPr id="12" name="TextBox 11">
            <a:extLst>
              <a:ext uri="{FF2B5EF4-FFF2-40B4-BE49-F238E27FC236}">
                <a16:creationId xmlns:a16="http://schemas.microsoft.com/office/drawing/2014/main" id="{9D5E3219-418A-439F-80F5-EDECBEBB35B7}"/>
              </a:ext>
            </a:extLst>
          </p:cNvPr>
          <p:cNvSpPr txBox="1"/>
          <p:nvPr/>
        </p:nvSpPr>
        <p:spPr>
          <a:xfrm>
            <a:off x="3061489" y="1739623"/>
            <a:ext cx="2047164" cy="461665"/>
          </a:xfrm>
          <a:prstGeom prst="rect">
            <a:avLst/>
          </a:prstGeom>
          <a:noFill/>
        </p:spPr>
        <p:txBody>
          <a:bodyPr wrap="square" rtlCol="0">
            <a:spAutoFit/>
          </a:bodyPr>
          <a:lstStyle/>
          <a:p>
            <a:r>
              <a:rPr lang="en-US" sz="2400" dirty="0">
                <a:solidFill>
                  <a:schemeClr val="bg2">
                    <a:lumMod val="75000"/>
                    <a:lumOff val="25000"/>
                  </a:schemeClr>
                </a:solidFill>
                <a:latin typeface="+mj-lt"/>
              </a:rPr>
              <a:t>Incremental</a:t>
            </a:r>
          </a:p>
        </p:txBody>
      </p:sp>
      <p:sp>
        <p:nvSpPr>
          <p:cNvPr id="13" name="TextBox 12">
            <a:extLst>
              <a:ext uri="{FF2B5EF4-FFF2-40B4-BE49-F238E27FC236}">
                <a16:creationId xmlns:a16="http://schemas.microsoft.com/office/drawing/2014/main" id="{369201B6-95FC-4561-B3B4-89A4D9363152}"/>
              </a:ext>
            </a:extLst>
          </p:cNvPr>
          <p:cNvSpPr txBox="1"/>
          <p:nvPr/>
        </p:nvSpPr>
        <p:spPr>
          <a:xfrm>
            <a:off x="3239179" y="4757976"/>
            <a:ext cx="2047164" cy="461665"/>
          </a:xfrm>
          <a:prstGeom prst="rect">
            <a:avLst/>
          </a:prstGeom>
          <a:noFill/>
        </p:spPr>
        <p:txBody>
          <a:bodyPr wrap="square" rtlCol="0">
            <a:spAutoFit/>
          </a:bodyPr>
          <a:lstStyle/>
          <a:p>
            <a:r>
              <a:rPr lang="en-US" sz="2400" dirty="0">
                <a:solidFill>
                  <a:schemeClr val="bg2">
                    <a:lumMod val="75000"/>
                    <a:lumOff val="25000"/>
                  </a:schemeClr>
                </a:solidFill>
                <a:latin typeface="+mj-lt"/>
              </a:rPr>
              <a:t>Predictive</a:t>
            </a:r>
          </a:p>
        </p:txBody>
      </p:sp>
      <p:sp>
        <p:nvSpPr>
          <p:cNvPr id="14" name="TextBox 13">
            <a:extLst>
              <a:ext uri="{FF2B5EF4-FFF2-40B4-BE49-F238E27FC236}">
                <a16:creationId xmlns:a16="http://schemas.microsoft.com/office/drawing/2014/main" id="{8A42BD9C-A781-45FA-95A1-623825E673B5}"/>
              </a:ext>
            </a:extLst>
          </p:cNvPr>
          <p:cNvSpPr txBox="1"/>
          <p:nvPr/>
        </p:nvSpPr>
        <p:spPr>
          <a:xfrm>
            <a:off x="8433205" y="1370747"/>
            <a:ext cx="1316719" cy="461665"/>
          </a:xfrm>
          <a:prstGeom prst="rect">
            <a:avLst/>
          </a:prstGeom>
          <a:noFill/>
        </p:spPr>
        <p:txBody>
          <a:bodyPr wrap="square" rtlCol="0">
            <a:spAutoFit/>
          </a:bodyPr>
          <a:lstStyle/>
          <a:p>
            <a:r>
              <a:rPr lang="en-US" sz="2400" dirty="0">
                <a:solidFill>
                  <a:schemeClr val="bg2">
                    <a:lumMod val="75000"/>
                    <a:lumOff val="25000"/>
                  </a:schemeClr>
                </a:solidFill>
                <a:latin typeface="+mj-lt"/>
              </a:rPr>
              <a:t>Agile</a:t>
            </a:r>
          </a:p>
        </p:txBody>
      </p:sp>
      <p:sp>
        <p:nvSpPr>
          <p:cNvPr id="15" name="TextBox 14">
            <a:extLst>
              <a:ext uri="{FF2B5EF4-FFF2-40B4-BE49-F238E27FC236}">
                <a16:creationId xmlns:a16="http://schemas.microsoft.com/office/drawing/2014/main" id="{26BA1347-066B-4BC0-8A5B-67C865DD8A5C}"/>
              </a:ext>
            </a:extLst>
          </p:cNvPr>
          <p:cNvSpPr txBox="1"/>
          <p:nvPr/>
        </p:nvSpPr>
        <p:spPr>
          <a:xfrm>
            <a:off x="8160059" y="4709451"/>
            <a:ext cx="1589865" cy="461665"/>
          </a:xfrm>
          <a:prstGeom prst="rect">
            <a:avLst/>
          </a:prstGeom>
          <a:noFill/>
        </p:spPr>
        <p:txBody>
          <a:bodyPr wrap="square" rtlCol="0">
            <a:spAutoFit/>
          </a:bodyPr>
          <a:lstStyle/>
          <a:p>
            <a:r>
              <a:rPr lang="en-US" sz="2400" dirty="0">
                <a:solidFill>
                  <a:schemeClr val="bg2">
                    <a:lumMod val="75000"/>
                    <a:lumOff val="25000"/>
                  </a:schemeClr>
                </a:solidFill>
                <a:latin typeface="+mj-lt"/>
              </a:rPr>
              <a:t>Iterative</a:t>
            </a:r>
          </a:p>
        </p:txBody>
      </p:sp>
      <p:sp>
        <p:nvSpPr>
          <p:cNvPr id="16" name="TextBox 15">
            <a:extLst>
              <a:ext uri="{FF2B5EF4-FFF2-40B4-BE49-F238E27FC236}">
                <a16:creationId xmlns:a16="http://schemas.microsoft.com/office/drawing/2014/main" id="{9B8A935E-FE69-45F8-B033-A82D5BCBBF6A}"/>
              </a:ext>
            </a:extLst>
          </p:cNvPr>
          <p:cNvSpPr txBox="1"/>
          <p:nvPr/>
        </p:nvSpPr>
        <p:spPr>
          <a:xfrm>
            <a:off x="4879154" y="5675750"/>
            <a:ext cx="3022417" cy="461665"/>
          </a:xfrm>
          <a:prstGeom prst="rect">
            <a:avLst/>
          </a:prstGeom>
          <a:noFill/>
        </p:spPr>
        <p:txBody>
          <a:bodyPr wrap="square" rtlCol="0">
            <a:spAutoFit/>
          </a:bodyPr>
          <a:lstStyle/>
          <a:p>
            <a:r>
              <a:rPr lang="en-US" sz="2400" dirty="0">
                <a:latin typeface="+mj-lt"/>
              </a:rPr>
              <a:t>Degree of Change</a:t>
            </a:r>
          </a:p>
        </p:txBody>
      </p:sp>
      <p:sp>
        <p:nvSpPr>
          <p:cNvPr id="17" name="Arrow: Left-Right 16">
            <a:extLst>
              <a:ext uri="{FF2B5EF4-FFF2-40B4-BE49-F238E27FC236}">
                <a16:creationId xmlns:a16="http://schemas.microsoft.com/office/drawing/2014/main" id="{FD1868E2-CC8A-4AD6-A9CB-7AC65D6EDE50}"/>
              </a:ext>
            </a:extLst>
          </p:cNvPr>
          <p:cNvSpPr/>
          <p:nvPr/>
        </p:nvSpPr>
        <p:spPr bwMode="auto">
          <a:xfrm rot="19601500">
            <a:off x="3988592" y="2728148"/>
            <a:ext cx="4803542" cy="1085566"/>
          </a:xfrm>
          <a:prstGeom prst="lef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1" charset="-128"/>
            </a:endParaRPr>
          </a:p>
        </p:txBody>
      </p:sp>
      <p:sp>
        <p:nvSpPr>
          <p:cNvPr id="20" name="TextBox 19">
            <a:extLst>
              <a:ext uri="{FF2B5EF4-FFF2-40B4-BE49-F238E27FC236}">
                <a16:creationId xmlns:a16="http://schemas.microsoft.com/office/drawing/2014/main" id="{87312A14-A496-4210-9BBB-5193B16B3706}"/>
              </a:ext>
            </a:extLst>
          </p:cNvPr>
          <p:cNvSpPr txBox="1"/>
          <p:nvPr/>
        </p:nvSpPr>
        <p:spPr>
          <a:xfrm rot="19501903">
            <a:off x="5636571" y="2783319"/>
            <a:ext cx="2176504" cy="461665"/>
          </a:xfrm>
          <a:prstGeom prst="rect">
            <a:avLst/>
          </a:prstGeom>
          <a:noFill/>
        </p:spPr>
        <p:txBody>
          <a:bodyPr wrap="square" rtlCol="0">
            <a:spAutoFit/>
          </a:bodyPr>
          <a:lstStyle/>
          <a:p>
            <a:r>
              <a:rPr lang="en-US" sz="2400" dirty="0">
                <a:solidFill>
                  <a:schemeClr val="bg2">
                    <a:lumMod val="75000"/>
                    <a:lumOff val="25000"/>
                  </a:schemeClr>
                </a:solidFill>
                <a:latin typeface="+mj-lt"/>
              </a:rPr>
              <a:t>Continuum</a:t>
            </a:r>
          </a:p>
        </p:txBody>
      </p:sp>
      <p:sp>
        <p:nvSpPr>
          <p:cNvPr id="22" name="Title 21">
            <a:extLst>
              <a:ext uri="{FF2B5EF4-FFF2-40B4-BE49-F238E27FC236}">
                <a16:creationId xmlns:a16="http://schemas.microsoft.com/office/drawing/2014/main" id="{323930F2-F832-43B1-8D33-0893BAF585AE}"/>
              </a:ext>
            </a:extLst>
          </p:cNvPr>
          <p:cNvSpPr>
            <a:spLocks noGrp="1"/>
          </p:cNvSpPr>
          <p:nvPr>
            <p:ph type="title" idx="4294967295"/>
          </p:nvPr>
        </p:nvSpPr>
        <p:spPr>
          <a:xfrm>
            <a:off x="838200" y="365125"/>
            <a:ext cx="10515600" cy="1325563"/>
          </a:xfrm>
          <a:prstGeom prst="rect">
            <a:avLst/>
          </a:prstGeom>
        </p:spPr>
        <p:txBody>
          <a:bodyPr/>
          <a:lstStyle/>
          <a:p>
            <a:r>
              <a:rPr lang="en-US" dirty="0"/>
              <a:t>The Continuum of Life Cycles</a:t>
            </a:r>
          </a:p>
        </p:txBody>
      </p:sp>
      <p:sp>
        <p:nvSpPr>
          <p:cNvPr id="23" name="TextBox 22">
            <a:extLst>
              <a:ext uri="{FF2B5EF4-FFF2-40B4-BE49-F238E27FC236}">
                <a16:creationId xmlns:a16="http://schemas.microsoft.com/office/drawing/2014/main" id="{95D579B7-81CD-43D4-B21E-1E4CCB6390FC}"/>
              </a:ext>
            </a:extLst>
          </p:cNvPr>
          <p:cNvSpPr txBox="1"/>
          <p:nvPr/>
        </p:nvSpPr>
        <p:spPr>
          <a:xfrm>
            <a:off x="6986271" y="6180481"/>
            <a:ext cx="1624163" cy="307777"/>
          </a:xfrm>
          <a:prstGeom prst="rect">
            <a:avLst/>
          </a:prstGeom>
          <a:noFill/>
        </p:spPr>
        <p:txBody>
          <a:bodyPr wrap="none" rtlCol="0">
            <a:spAutoFit/>
          </a:bodyPr>
          <a:lstStyle/>
          <a:p>
            <a:r>
              <a:rPr lang="en-US" sz="1400" dirty="0">
                <a:latin typeface="+mj-lt"/>
              </a:rPr>
              <a:t>AGILE Practice Guide</a:t>
            </a:r>
          </a:p>
        </p:txBody>
      </p:sp>
    </p:spTree>
    <p:extLst>
      <p:ext uri="{BB962C8B-B14F-4D97-AF65-F5344CB8AC3E}">
        <p14:creationId xmlns:p14="http://schemas.microsoft.com/office/powerpoint/2010/main" val="30228181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7776F39-5489-4AB6-A472-86CFDA8A8BC0}"/>
              </a:ext>
            </a:extLst>
          </p:cNvPr>
          <p:cNvSpPr>
            <a:spLocks noGrp="1"/>
          </p:cNvSpPr>
          <p:nvPr>
            <p:ph type="sldNum" sz="quarter" idx="4"/>
          </p:nvPr>
        </p:nvSpPr>
        <p:spPr/>
        <p:txBody>
          <a:bodyPr/>
          <a:lstStyle/>
          <a:p>
            <a:pPr fontAlgn="base">
              <a:spcBef>
                <a:spcPct val="0"/>
              </a:spcBef>
              <a:spcAft>
                <a:spcPct val="0"/>
              </a:spcAft>
            </a:pPr>
            <a:fld id="{C34FAA5E-7FB0-4E59-8CF2-002F1F791363}" type="slidenum">
              <a:rPr lang="en-US" smtClean="0">
                <a:solidFill>
                  <a:srgbClr val="FFFFFF">
                    <a:tint val="75000"/>
                  </a:srgbClr>
                </a:solidFill>
                <a:latin typeface="Arial" pitchFamily="34" charset="0"/>
              </a:rPr>
              <a:pPr fontAlgn="base">
                <a:spcBef>
                  <a:spcPct val="0"/>
                </a:spcBef>
                <a:spcAft>
                  <a:spcPct val="0"/>
                </a:spcAft>
              </a:pPr>
              <a:t>11</a:t>
            </a:fld>
            <a:endParaRPr lang="en-US">
              <a:solidFill>
                <a:srgbClr val="FFFFFF">
                  <a:tint val="75000"/>
                </a:srgbClr>
              </a:solidFill>
              <a:latin typeface="Arial" pitchFamily="34" charset="0"/>
            </a:endParaRPr>
          </a:p>
        </p:txBody>
      </p:sp>
      <p:sp>
        <p:nvSpPr>
          <p:cNvPr id="3" name="TextBox 2">
            <a:extLst>
              <a:ext uri="{FF2B5EF4-FFF2-40B4-BE49-F238E27FC236}">
                <a16:creationId xmlns:a16="http://schemas.microsoft.com/office/drawing/2014/main" id="{8CE26D7F-02A1-4A91-AD2D-36788EA46712}"/>
              </a:ext>
            </a:extLst>
          </p:cNvPr>
          <p:cNvSpPr txBox="1"/>
          <p:nvPr/>
        </p:nvSpPr>
        <p:spPr>
          <a:xfrm>
            <a:off x="1478796" y="1003188"/>
            <a:ext cx="10238700" cy="646331"/>
          </a:xfrm>
          <a:prstGeom prst="rect">
            <a:avLst/>
          </a:prstGeom>
          <a:noFill/>
        </p:spPr>
        <p:txBody>
          <a:bodyPr wrap="none" rtlCol="0">
            <a:spAutoFit/>
          </a:bodyPr>
          <a:lstStyle/>
          <a:p>
            <a:r>
              <a:rPr lang="en-US" sz="3600" b="1" dirty="0">
                <a:latin typeface="+mj-lt"/>
              </a:rPr>
              <a:t>“</a:t>
            </a:r>
            <a:r>
              <a:rPr lang="en-US" sz="3600" b="1" i="1" dirty="0">
                <a:latin typeface="+mj-lt"/>
              </a:rPr>
              <a:t>He who has a why to live for can bear almost any how”</a:t>
            </a:r>
          </a:p>
        </p:txBody>
      </p:sp>
      <p:sp>
        <p:nvSpPr>
          <p:cNvPr id="4" name="TextBox 3">
            <a:extLst>
              <a:ext uri="{FF2B5EF4-FFF2-40B4-BE49-F238E27FC236}">
                <a16:creationId xmlns:a16="http://schemas.microsoft.com/office/drawing/2014/main" id="{C177D116-68C1-4D85-B914-A1C24EE794B7}"/>
              </a:ext>
            </a:extLst>
          </p:cNvPr>
          <p:cNvSpPr txBox="1"/>
          <p:nvPr/>
        </p:nvSpPr>
        <p:spPr>
          <a:xfrm>
            <a:off x="1478796" y="1557770"/>
            <a:ext cx="4186595" cy="369332"/>
          </a:xfrm>
          <a:prstGeom prst="rect">
            <a:avLst/>
          </a:prstGeom>
          <a:noFill/>
        </p:spPr>
        <p:txBody>
          <a:bodyPr wrap="none" rtlCol="0">
            <a:spAutoFit/>
          </a:bodyPr>
          <a:lstStyle/>
          <a:p>
            <a:r>
              <a:rPr lang="en-US" dirty="0">
                <a:latin typeface="+mj-lt"/>
              </a:rPr>
              <a:t>Friedrich Nietzsche (1888) “Twilight of the idols”</a:t>
            </a:r>
          </a:p>
        </p:txBody>
      </p:sp>
      <p:sp>
        <p:nvSpPr>
          <p:cNvPr id="5" name="TextBox 4">
            <a:extLst>
              <a:ext uri="{FF2B5EF4-FFF2-40B4-BE49-F238E27FC236}">
                <a16:creationId xmlns:a16="http://schemas.microsoft.com/office/drawing/2014/main" id="{54A96BE6-2DEC-4CA9-96FC-5B41F7E8395A}"/>
              </a:ext>
            </a:extLst>
          </p:cNvPr>
          <p:cNvSpPr txBox="1"/>
          <p:nvPr/>
        </p:nvSpPr>
        <p:spPr>
          <a:xfrm>
            <a:off x="1478796" y="1976243"/>
            <a:ext cx="9895230" cy="3323987"/>
          </a:xfrm>
          <a:prstGeom prst="rect">
            <a:avLst/>
          </a:prstGeom>
          <a:noFill/>
        </p:spPr>
        <p:txBody>
          <a:bodyPr wrap="square" rtlCol="0">
            <a:spAutoFit/>
          </a:bodyPr>
          <a:lstStyle/>
          <a:p>
            <a:r>
              <a:rPr lang="en-US" sz="3600" b="1" i="1" dirty="0"/>
              <a:t>“Until thought is linked with purpose there is no intelligent accomplishment</a:t>
            </a:r>
            <a:r>
              <a:rPr lang="en-US" sz="3600" b="1" dirty="0"/>
              <a:t>”</a:t>
            </a:r>
          </a:p>
          <a:p>
            <a:r>
              <a:rPr lang="en-US" dirty="0"/>
              <a:t>James Allen, circa 1903. “As a Man Thinketh”</a:t>
            </a:r>
          </a:p>
          <a:p>
            <a:r>
              <a:rPr lang="en-US" sz="3600" b="1" dirty="0"/>
              <a:t>“He [who] knows the "why" for his existence... will be able to bear almost any ‘how’.".</a:t>
            </a:r>
          </a:p>
          <a:p>
            <a:r>
              <a:rPr lang="en-US" dirty="0"/>
              <a:t>Viktor Frankl (1959) in </a:t>
            </a:r>
            <a:r>
              <a:rPr lang="en-US" i="1" dirty="0"/>
              <a:t>Man’s Search for Meaning</a:t>
            </a:r>
          </a:p>
          <a:p>
            <a:endParaRPr lang="en-US" sz="2400" dirty="0">
              <a:latin typeface="+mj-lt"/>
            </a:endParaRPr>
          </a:p>
        </p:txBody>
      </p:sp>
      <p:sp>
        <p:nvSpPr>
          <p:cNvPr id="6" name="TextBox 5">
            <a:extLst>
              <a:ext uri="{FF2B5EF4-FFF2-40B4-BE49-F238E27FC236}">
                <a16:creationId xmlns:a16="http://schemas.microsoft.com/office/drawing/2014/main" id="{5AE9BA20-F755-4C43-BFEC-B24EABC4EBC0}"/>
              </a:ext>
            </a:extLst>
          </p:cNvPr>
          <p:cNvSpPr txBox="1"/>
          <p:nvPr/>
        </p:nvSpPr>
        <p:spPr>
          <a:xfrm>
            <a:off x="1478796" y="4838566"/>
            <a:ext cx="9895230" cy="1477328"/>
          </a:xfrm>
          <a:prstGeom prst="rect">
            <a:avLst/>
          </a:prstGeom>
          <a:noFill/>
        </p:spPr>
        <p:txBody>
          <a:bodyPr wrap="square" rtlCol="0">
            <a:spAutoFit/>
          </a:bodyPr>
          <a:lstStyle/>
          <a:p>
            <a:r>
              <a:rPr lang="en-US" sz="3600" b="1" i="1" dirty="0"/>
              <a:t>“Until we understand the ‘why’ of a requirement, we do not understand the requirement.”</a:t>
            </a:r>
          </a:p>
          <a:p>
            <a:r>
              <a:rPr lang="en-US" dirty="0">
                <a:latin typeface="+mj-lt"/>
              </a:rPr>
              <a:t>Jim Allen, </a:t>
            </a:r>
            <a:r>
              <a:rPr lang="en-US" dirty="0">
                <a:latin typeface="+mj-lt"/>
                <a:cs typeface="Arial" panose="020B0604020202020204" pitchFamily="34" charset="0"/>
              </a:rPr>
              <a:t>circa</a:t>
            </a:r>
            <a:r>
              <a:rPr lang="en-US" dirty="0">
                <a:latin typeface="+mj-lt"/>
              </a:rPr>
              <a:t> 2018</a:t>
            </a:r>
          </a:p>
        </p:txBody>
      </p:sp>
      <p:sp>
        <p:nvSpPr>
          <p:cNvPr id="8" name="Title 7">
            <a:extLst>
              <a:ext uri="{FF2B5EF4-FFF2-40B4-BE49-F238E27FC236}">
                <a16:creationId xmlns:a16="http://schemas.microsoft.com/office/drawing/2014/main" id="{4F1232A3-25A5-4B08-9F68-5545CDB8571E}"/>
              </a:ext>
            </a:extLst>
          </p:cNvPr>
          <p:cNvSpPr>
            <a:spLocks noGrp="1"/>
          </p:cNvSpPr>
          <p:nvPr>
            <p:ph type="title" idx="4294967295"/>
          </p:nvPr>
        </p:nvSpPr>
        <p:spPr>
          <a:xfrm>
            <a:off x="838200" y="365125"/>
            <a:ext cx="10515600" cy="1325563"/>
          </a:xfrm>
          <a:prstGeom prst="rect">
            <a:avLst/>
          </a:prstGeom>
        </p:spPr>
        <p:txBody>
          <a:bodyPr/>
          <a:lstStyle/>
          <a:p>
            <a:r>
              <a:rPr lang="en-US" dirty="0">
                <a:solidFill>
                  <a:schemeClr val="bg1">
                    <a:lumMod val="75000"/>
                    <a:lumOff val="25000"/>
                  </a:schemeClr>
                </a:solidFill>
              </a:rPr>
              <a:t>Understanding  the</a:t>
            </a:r>
            <a:r>
              <a:rPr lang="en-US" baseline="0" dirty="0">
                <a:solidFill>
                  <a:schemeClr val="bg1">
                    <a:lumMod val="75000"/>
                    <a:lumOff val="25000"/>
                  </a:schemeClr>
                </a:solidFill>
              </a:rPr>
              <a:t> Need to Know Why is Not New</a:t>
            </a:r>
            <a:endParaRPr lang="en-US" dirty="0">
              <a:solidFill>
                <a:schemeClr val="bg1">
                  <a:lumMod val="75000"/>
                  <a:lumOff val="25000"/>
                </a:schemeClr>
              </a:solidFill>
            </a:endParaRPr>
          </a:p>
        </p:txBody>
      </p:sp>
      <mc:AlternateContent xmlns:mc="http://schemas.openxmlformats.org/markup-compatibility/2006" xmlns:p14="http://schemas.microsoft.com/office/powerpoint/2010/main" xmlns:iact="http://schemas.microsoft.com/office/powerpoint/2014/inkAction">
        <mc:Choice Requires="p14 iact">
          <p:contentPart p14:bwMode="auto" r:id="rId3">
            <p14:nvContentPartPr>
              <p14:cNvPr id="12" name="Ink 11">
                <a:extLst>
                  <a:ext uri="{FF2B5EF4-FFF2-40B4-BE49-F238E27FC236}">
                    <a16:creationId xmlns:a16="http://schemas.microsoft.com/office/drawing/2014/main" id="{1AA39209-25F8-4040-AF89-4144BC130B30}"/>
                  </a:ext>
                </a:extLst>
              </p14:cNvPr>
              <p14:cNvContentPartPr/>
              <p14:nvPr>
                <p:extLst>
                  <p:ext uri="{42D2F446-02D8-4167-A562-619A0277C38B}">
                    <p15:isNarration xmlns:p15="http://schemas.microsoft.com/office/powerpoint/2012/main" val="1"/>
                  </p:ext>
                </p:extLst>
              </p14:nvPr>
            </p14:nvContentPartPr>
            <p14:xfrm>
              <a:off x="972720" y="1698480"/>
              <a:ext cx="360" cy="360"/>
            </p14:xfrm>
          </p:contentPart>
        </mc:Choice>
        <mc:Fallback xmlns="">
          <p:pic>
            <p:nvPicPr>
              <p:cNvPr id="12" name="Ink 11">
                <a:extLst>
                  <a:ext uri="{FF2B5EF4-FFF2-40B4-BE49-F238E27FC236}">
                    <a16:creationId xmlns:a16="http://schemas.microsoft.com/office/drawing/2014/main" id="{1AA39209-25F8-4040-AF89-4144BC130B30}"/>
                  </a:ext>
                </a:extLst>
              </p:cNvPr>
              <p:cNvPicPr>
                <a:picLocks noGrp="1" noRot="1" noChangeAspect="1" noMove="1" noResize="1" noEditPoints="1" noAdjustHandles="1" noChangeArrowheads="1" noChangeShapeType="1"/>
              </p:cNvPicPr>
              <p:nvPr/>
            </p:nvPicPr>
            <p:blipFill>
              <a:blip r:embed="rId6"/>
              <a:stretch>
                <a:fillRect/>
              </a:stretch>
            </p:blipFill>
            <p:spPr>
              <a:xfrm>
                <a:off x="963360" y="1689120"/>
                <a:ext cx="19080" cy="19080"/>
              </a:xfrm>
              <a:prstGeom prst="rect">
                <a:avLst/>
              </a:prstGeom>
            </p:spPr>
          </p:pic>
        </mc:Fallback>
      </mc:AlternateContent>
    </p:spTree>
    <p:extLst>
      <p:ext uri="{BB962C8B-B14F-4D97-AF65-F5344CB8AC3E}">
        <p14:creationId xmlns:p14="http://schemas.microsoft.com/office/powerpoint/2010/main" val="17178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9"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cmd type="call" cmd="playFrom(0.0)">
                                      <p:cBhvr>
                                        <p:cTn id="7"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6554EDD2-33A9-C6E8-9FE1-4189FCC5C6E3}"/>
              </a:ext>
            </a:extLst>
          </p:cNvPr>
          <p:cNvSpPr>
            <a:spLocks noGrp="1"/>
          </p:cNvSpPr>
          <p:nvPr>
            <p:ph type="title"/>
          </p:nvPr>
        </p:nvSpPr>
        <p:spPr/>
        <p:txBody>
          <a:bodyPr/>
          <a:lstStyle/>
          <a:p>
            <a:r>
              <a:rPr lang="en-US" dirty="0"/>
              <a:t>What Motivates us as Project Managers?</a:t>
            </a:r>
          </a:p>
        </p:txBody>
      </p:sp>
      <p:sp>
        <p:nvSpPr>
          <p:cNvPr id="10" name="Text Placeholder 9">
            <a:extLst>
              <a:ext uri="{FF2B5EF4-FFF2-40B4-BE49-F238E27FC236}">
                <a16:creationId xmlns:a16="http://schemas.microsoft.com/office/drawing/2014/main" id="{3E0958CA-62B8-C057-7825-804090B47D08}"/>
              </a:ext>
            </a:extLst>
          </p:cNvPr>
          <p:cNvSpPr>
            <a:spLocks noGrp="1"/>
          </p:cNvSpPr>
          <p:nvPr>
            <p:ph type="body" sz="quarter" idx="11"/>
          </p:nvPr>
        </p:nvSpPr>
        <p:spPr>
          <a:xfrm>
            <a:off x="5767754" y="1676401"/>
            <a:ext cx="5558367" cy="4430713"/>
          </a:xfrm>
        </p:spPr>
        <p:txBody>
          <a:bodyPr/>
          <a:lstStyle/>
          <a:p>
            <a:pPr marL="0" indent="0">
              <a:buNone/>
            </a:pPr>
            <a:r>
              <a:rPr lang="en-US" dirty="0">
                <a:solidFill>
                  <a:schemeClr val="tx1"/>
                </a:solidFill>
              </a:rPr>
              <a:t>Bottom three may enter in to our day to day work-life, but,</a:t>
            </a:r>
          </a:p>
          <a:p>
            <a:pPr marL="573088"/>
            <a:r>
              <a:rPr lang="en-US" dirty="0">
                <a:solidFill>
                  <a:schemeClr val="tx1"/>
                </a:solidFill>
              </a:rPr>
              <a:t>How do the top two relate to our role as project managers?</a:t>
            </a:r>
          </a:p>
          <a:p>
            <a:pPr marL="573088"/>
            <a:r>
              <a:rPr lang="en-US" dirty="0">
                <a:solidFill>
                  <a:schemeClr val="tx1"/>
                </a:solidFill>
              </a:rPr>
              <a:t>How do they relate to our job satisfaction?</a:t>
            </a:r>
          </a:p>
          <a:p>
            <a:pPr marL="573088"/>
            <a:r>
              <a:rPr lang="en-US" dirty="0">
                <a:solidFill>
                  <a:schemeClr val="tx1"/>
                </a:solidFill>
              </a:rPr>
              <a:t>How do they relate to client satisfaction?</a:t>
            </a:r>
          </a:p>
        </p:txBody>
      </p:sp>
      <p:sp>
        <p:nvSpPr>
          <p:cNvPr id="7" name="Slide Number Placeholder 6">
            <a:extLst>
              <a:ext uri="{FF2B5EF4-FFF2-40B4-BE49-F238E27FC236}">
                <a16:creationId xmlns:a16="http://schemas.microsoft.com/office/drawing/2014/main" id="{04F1D7D4-2516-6ED3-0687-3BCFD6322DF0}"/>
              </a:ext>
            </a:extLst>
          </p:cNvPr>
          <p:cNvSpPr>
            <a:spLocks noGrp="1"/>
          </p:cNvSpPr>
          <p:nvPr>
            <p:ph type="sldNum" sz="quarter" idx="4294967295"/>
          </p:nvPr>
        </p:nvSpPr>
        <p:spPr>
          <a:xfrm>
            <a:off x="0" y="0"/>
            <a:ext cx="0" cy="0"/>
          </a:xfrm>
        </p:spPr>
        <p:txBody>
          <a:bodyPr/>
          <a:lstStyle/>
          <a:p>
            <a:fld id="{D0CE6387-F3EB-4918-970E-01B35251355F}" type="slidenum">
              <a:rPr lang="en-US" smtClean="0"/>
              <a:t>12</a:t>
            </a:fld>
            <a:endParaRPr lang="en-US"/>
          </a:p>
        </p:txBody>
      </p:sp>
      <p:pic>
        <p:nvPicPr>
          <p:cNvPr id="1026" name="Picture 1">
            <a:extLst>
              <a:ext uri="{FF2B5EF4-FFF2-40B4-BE49-F238E27FC236}">
                <a16:creationId xmlns:a16="http://schemas.microsoft.com/office/drawing/2014/main" id="{8BCDD81A-F859-860F-4F54-06ECB341DC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5851" y="1673625"/>
            <a:ext cx="4180115" cy="4180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2636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C612226-E15D-FF5A-F26A-CC40FF05037A}"/>
              </a:ext>
            </a:extLst>
          </p:cNvPr>
          <p:cNvSpPr>
            <a:spLocks noGrp="1"/>
          </p:cNvSpPr>
          <p:nvPr>
            <p:ph type="title"/>
          </p:nvPr>
        </p:nvSpPr>
        <p:spPr/>
        <p:txBody>
          <a:bodyPr/>
          <a:lstStyle/>
          <a:p>
            <a:r>
              <a:rPr lang="en-US" dirty="0"/>
              <a:t>What Drive Us as Project Managers?</a:t>
            </a:r>
          </a:p>
        </p:txBody>
      </p:sp>
      <p:sp>
        <p:nvSpPr>
          <p:cNvPr id="6" name="Text Placeholder 5">
            <a:extLst>
              <a:ext uri="{FF2B5EF4-FFF2-40B4-BE49-F238E27FC236}">
                <a16:creationId xmlns:a16="http://schemas.microsoft.com/office/drawing/2014/main" id="{038835CD-B584-13A1-AA07-DF0F69286976}"/>
              </a:ext>
            </a:extLst>
          </p:cNvPr>
          <p:cNvSpPr>
            <a:spLocks noGrp="1"/>
          </p:cNvSpPr>
          <p:nvPr>
            <p:ph type="body" sz="quarter" idx="10"/>
          </p:nvPr>
        </p:nvSpPr>
        <p:spPr/>
        <p:txBody>
          <a:bodyPr/>
          <a:lstStyle/>
          <a:p>
            <a:r>
              <a:rPr lang="en-US" sz="3600" dirty="0">
                <a:solidFill>
                  <a:schemeClr val="tx1"/>
                </a:solidFill>
              </a:rPr>
              <a:t>Esteem Needs</a:t>
            </a:r>
          </a:p>
          <a:p>
            <a:pPr marL="0" indent="0">
              <a:buNone/>
            </a:pPr>
            <a:r>
              <a:rPr lang="en-US" dirty="0">
                <a:solidFill>
                  <a:schemeClr val="tx1"/>
                </a:solidFill>
              </a:rPr>
              <a:t>We want respect from others.  We want a sense of achievement in the work that we do.  We want the self confidence necessary to measure our self-esteem.  Esteem presents the typical human desire to be accepted and valued by others.</a:t>
            </a:r>
          </a:p>
        </p:txBody>
      </p:sp>
      <p:sp>
        <p:nvSpPr>
          <p:cNvPr id="7" name="Text Placeholder 6">
            <a:extLst>
              <a:ext uri="{FF2B5EF4-FFF2-40B4-BE49-F238E27FC236}">
                <a16:creationId xmlns:a16="http://schemas.microsoft.com/office/drawing/2014/main" id="{06BECC21-5A08-F0DD-C90F-34615022E265}"/>
              </a:ext>
            </a:extLst>
          </p:cNvPr>
          <p:cNvSpPr>
            <a:spLocks noGrp="1"/>
          </p:cNvSpPr>
          <p:nvPr>
            <p:ph type="body" sz="quarter" idx="11"/>
          </p:nvPr>
        </p:nvSpPr>
        <p:spPr>
          <a:xfrm>
            <a:off x="6343651" y="1600201"/>
            <a:ext cx="5115983" cy="2981847"/>
          </a:xfrm>
        </p:spPr>
        <p:txBody>
          <a:bodyPr/>
          <a:lstStyle/>
          <a:p>
            <a:r>
              <a:rPr lang="en-US" sz="3600" dirty="0">
                <a:solidFill>
                  <a:schemeClr val="tx1"/>
                </a:solidFill>
              </a:rPr>
              <a:t>Self-Actualization</a:t>
            </a:r>
          </a:p>
          <a:p>
            <a:pPr marL="0" indent="0">
              <a:buNone/>
            </a:pPr>
            <a:r>
              <a:rPr lang="en-US" dirty="0">
                <a:solidFill>
                  <a:schemeClr val="tx1"/>
                </a:solidFill>
              </a:rPr>
              <a:t>Once we have self-esteem, we need to feel that we have purpose.  We need to understand that our inner potential is valued by others.  We need to be creative.</a:t>
            </a:r>
          </a:p>
        </p:txBody>
      </p:sp>
      <p:sp>
        <p:nvSpPr>
          <p:cNvPr id="8" name="TextBox 7">
            <a:extLst>
              <a:ext uri="{FF2B5EF4-FFF2-40B4-BE49-F238E27FC236}">
                <a16:creationId xmlns:a16="http://schemas.microsoft.com/office/drawing/2014/main" id="{7717F4C7-B38A-E1A6-33C4-1CFBF00D6C9B}"/>
              </a:ext>
            </a:extLst>
          </p:cNvPr>
          <p:cNvSpPr txBox="1"/>
          <p:nvPr/>
        </p:nvSpPr>
        <p:spPr>
          <a:xfrm>
            <a:off x="2361013" y="5639915"/>
            <a:ext cx="7717626" cy="461665"/>
          </a:xfrm>
          <a:prstGeom prst="rect">
            <a:avLst/>
          </a:prstGeom>
          <a:noFill/>
        </p:spPr>
        <p:txBody>
          <a:bodyPr wrap="none" rtlCol="0">
            <a:spAutoFit/>
          </a:bodyPr>
          <a:lstStyle/>
          <a:p>
            <a:r>
              <a:rPr lang="en-US" sz="2400" b="1" dirty="0">
                <a:latin typeface="+mj-lt"/>
              </a:rPr>
              <a:t>We want to be perceived as good people, doing the right thing.</a:t>
            </a:r>
          </a:p>
        </p:txBody>
      </p:sp>
    </p:spTree>
    <p:extLst>
      <p:ext uri="{BB962C8B-B14F-4D97-AF65-F5344CB8AC3E}">
        <p14:creationId xmlns:p14="http://schemas.microsoft.com/office/powerpoint/2010/main" val="36265825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30"/>
          <p:cNvGrpSpPr/>
          <p:nvPr/>
        </p:nvGrpSpPr>
        <p:grpSpPr>
          <a:xfrm>
            <a:off x="3277310" y="1653990"/>
            <a:ext cx="5562599" cy="786477"/>
            <a:chOff x="136387" y="3911893"/>
            <a:chExt cx="1699693" cy="558105"/>
          </a:xfrm>
        </p:grpSpPr>
        <p:sp>
          <p:nvSpPr>
            <p:cNvPr id="20" name="Rounded Rectangle 19"/>
            <p:cNvSpPr/>
            <p:nvPr/>
          </p:nvSpPr>
          <p:spPr bwMode="auto">
            <a:xfrm>
              <a:off x="136387" y="3911893"/>
              <a:ext cx="1699693" cy="558105"/>
            </a:xfrm>
            <a:prstGeom prst="roundRect">
              <a:avLst>
                <a:gd name="adj" fmla="val 5494"/>
              </a:avLst>
            </a:prstGeom>
            <a:gradFill flip="none" rotWithShape="1">
              <a:gsLst>
                <a:gs pos="100000">
                  <a:schemeClr val="accent4">
                    <a:lumMod val="50000"/>
                  </a:schemeClr>
                </a:gs>
                <a:gs pos="19000">
                  <a:schemeClr val="accent4"/>
                </a:gs>
              </a:gsLst>
              <a:lin ang="16200000" scaled="0"/>
              <a:tileRect/>
            </a:gradFill>
            <a:ln w="9525" cap="flat" cmpd="sng" algn="ctr">
              <a:noFill/>
              <a:prstDash val="solid"/>
              <a:round/>
              <a:headEnd type="none" w="med" len="med"/>
              <a:tailEnd type="none" w="med" len="med"/>
            </a:ln>
            <a:effectLst>
              <a:outerShdw blurRad="127000" dist="38100" dir="8100000">
                <a:srgbClr val="000000">
                  <a:alpha val="75000"/>
                </a:srgbClr>
              </a:outerShdw>
            </a:effectLst>
            <a:scene3d>
              <a:camera prst="orthographicFront"/>
              <a:lightRig rig="threePt" dir="t">
                <a:rot lat="0" lon="0" rev="3360000"/>
              </a:lightRig>
            </a:scene3d>
            <a:sp3d extrusionH="152400">
              <a:bevelT h="25400"/>
              <a:bevelB h="25400"/>
            </a:sp3d>
          </p:spPr>
          <p:txBody>
            <a:bodyPr vert="horz" wrap="square" lIns="91440" tIns="45720" rIns="91440" bIns="45720" numCol="1" rtlCol="0" anchor="t" anchorCtr="0" compatLnSpc="1">
              <a:prstTxWarp prst="textNoShape">
                <a:avLst/>
              </a:prstTxWarp>
            </a:bodyPr>
            <a:lstStyle/>
            <a:p>
              <a:pPr eaLnBrk="0" hangingPunct="0"/>
              <a:endParaRPr lang="en-US" sz="2400" dirty="0">
                <a:solidFill>
                  <a:srgbClr val="FFFFFF"/>
                </a:solidFill>
                <a:latin typeface="Arial" charset="0"/>
                <a:ea typeface="ＭＳ Ｐゴシック" pitchFamily="1" charset="-128"/>
              </a:endParaRPr>
            </a:p>
          </p:txBody>
        </p:sp>
        <p:sp>
          <p:nvSpPr>
            <p:cNvPr id="21" name="Rounded Rectangle 20"/>
            <p:cNvSpPr/>
            <p:nvPr/>
          </p:nvSpPr>
          <p:spPr bwMode="auto">
            <a:xfrm>
              <a:off x="154345" y="3940319"/>
              <a:ext cx="1666075" cy="123214"/>
            </a:xfrm>
            <a:prstGeom prst="roundRect">
              <a:avLst>
                <a:gd name="adj" fmla="val 17348"/>
              </a:avLst>
            </a:prstGeom>
            <a:gradFill flip="none" rotWithShape="1">
              <a:gsLst>
                <a:gs pos="30000">
                  <a:schemeClr val="tx1">
                    <a:alpha val="0"/>
                  </a:schemeClr>
                </a:gs>
                <a:gs pos="100000">
                  <a:srgbClr val="FFFFFF">
                    <a:alpha val="75000"/>
                  </a:srgbClr>
                </a:gs>
              </a:gsLst>
              <a:lin ang="16200000" scaled="0"/>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en-US" sz="2400" dirty="0">
                <a:solidFill>
                  <a:srgbClr val="FFFFFF"/>
                </a:solidFill>
                <a:latin typeface="Arial" charset="0"/>
                <a:ea typeface="ＭＳ Ｐゴシック" pitchFamily="1" charset="-128"/>
              </a:endParaRPr>
            </a:p>
          </p:txBody>
        </p:sp>
      </p:grpSp>
      <p:sp>
        <p:nvSpPr>
          <p:cNvPr id="6" name="Rectangle 5"/>
          <p:cNvSpPr/>
          <p:nvPr/>
        </p:nvSpPr>
        <p:spPr>
          <a:xfrm>
            <a:off x="1866900" y="2568483"/>
            <a:ext cx="8458200" cy="523220"/>
          </a:xfrm>
          <a:prstGeom prst="rect">
            <a:avLst/>
          </a:prstGeom>
        </p:spPr>
        <p:txBody>
          <a:bodyPr wrap="square">
            <a:spAutoFit/>
          </a:bodyPr>
          <a:lstStyle/>
          <a:p>
            <a:pPr algn="ctr">
              <a:defRPr/>
            </a:pPr>
            <a:r>
              <a:rPr lang="en-US" sz="2800" b="1" kern="0" dirty="0">
                <a:solidFill>
                  <a:srgbClr val="FF0000"/>
                </a:solidFill>
                <a:effectLst>
                  <a:outerShdw blurRad="38100" dist="38100" dir="2700000" algn="tl">
                    <a:srgbClr val="000000">
                      <a:alpha val="43137"/>
                    </a:srgbClr>
                  </a:outerShdw>
                </a:effectLst>
                <a:latin typeface="Arial Narrow"/>
              </a:rPr>
              <a:t>D</a:t>
            </a:r>
            <a:r>
              <a:rPr lang="en-US" sz="2800" b="1" kern="0" dirty="0">
                <a:solidFill>
                  <a:sysClr val="window" lastClr="FFFFFF"/>
                </a:solidFill>
                <a:effectLst>
                  <a:outerShdw blurRad="38100" dist="38100" dir="2700000" algn="tl">
                    <a:srgbClr val="000000">
                      <a:alpha val="43137"/>
                    </a:srgbClr>
                  </a:outerShdw>
                </a:effectLst>
                <a:latin typeface="Arial Narrow"/>
              </a:rPr>
              <a:t> = Dissatisfaction (either internal or external)</a:t>
            </a:r>
          </a:p>
        </p:txBody>
      </p:sp>
      <p:sp>
        <p:nvSpPr>
          <p:cNvPr id="7" name="Rectangle 6"/>
          <p:cNvSpPr/>
          <p:nvPr/>
        </p:nvSpPr>
        <p:spPr>
          <a:xfrm>
            <a:off x="6096000" y="1794160"/>
            <a:ext cx="397866" cy="523220"/>
          </a:xfrm>
          <a:prstGeom prst="rect">
            <a:avLst/>
          </a:prstGeom>
          <a:effectLst>
            <a:outerShdw blurRad="50800" dist="38100" algn="l" rotWithShape="0">
              <a:prstClr val="black">
                <a:alpha val="40000"/>
              </a:prstClr>
            </a:outerShdw>
          </a:effectLst>
        </p:spPr>
        <p:txBody>
          <a:bodyPr wrap="none">
            <a:spAutoFit/>
          </a:bodyPr>
          <a:lstStyle/>
          <a:p>
            <a:r>
              <a:rPr lang="en-US" sz="2800" b="1" dirty="0">
                <a:solidFill>
                  <a:srgbClr val="FF0000"/>
                </a:solidFill>
                <a:effectLst>
                  <a:outerShdw blurRad="38100" dist="38100" dir="2700000" algn="tl">
                    <a:srgbClr val="000000">
                      <a:alpha val="43137"/>
                    </a:srgbClr>
                  </a:outerShdw>
                </a:effectLst>
                <a:latin typeface="Arial Narrow"/>
              </a:rPr>
              <a:t>D</a:t>
            </a:r>
            <a:endParaRPr lang="en-US" sz="2800" b="1" dirty="0">
              <a:solidFill>
                <a:srgbClr val="FF0000"/>
              </a:solidFill>
              <a:latin typeface="Arial Narrow"/>
            </a:endParaRPr>
          </a:p>
        </p:txBody>
      </p:sp>
      <p:sp>
        <p:nvSpPr>
          <p:cNvPr id="8" name="Rectangle 7"/>
          <p:cNvSpPr/>
          <p:nvPr/>
        </p:nvSpPr>
        <p:spPr>
          <a:xfrm>
            <a:off x="1638300" y="3081228"/>
            <a:ext cx="8686800" cy="523220"/>
          </a:xfrm>
          <a:prstGeom prst="rect">
            <a:avLst/>
          </a:prstGeom>
        </p:spPr>
        <p:txBody>
          <a:bodyPr wrap="square">
            <a:spAutoFit/>
          </a:bodyPr>
          <a:lstStyle/>
          <a:p>
            <a:pPr algn="ctr">
              <a:defRPr/>
            </a:pPr>
            <a:r>
              <a:rPr lang="en-US" sz="2800" b="1" kern="0" dirty="0">
                <a:solidFill>
                  <a:srgbClr val="FFFF00"/>
                </a:solidFill>
                <a:effectLst>
                  <a:outerShdw blurRad="38100" dist="38100" dir="2700000" algn="tl">
                    <a:srgbClr val="000000">
                      <a:alpha val="43137"/>
                    </a:srgbClr>
                  </a:outerShdw>
                </a:effectLst>
                <a:latin typeface="Arial Narrow"/>
              </a:rPr>
              <a:t>V</a:t>
            </a:r>
            <a:r>
              <a:rPr lang="en-US" sz="2800" b="1" kern="0" dirty="0">
                <a:solidFill>
                  <a:sysClr val="window" lastClr="FFFFFF"/>
                </a:solidFill>
                <a:effectLst>
                  <a:outerShdw blurRad="38100" dist="38100" dir="2700000" algn="tl">
                    <a:srgbClr val="000000">
                      <a:alpha val="43137"/>
                    </a:srgbClr>
                  </a:outerShdw>
                </a:effectLst>
                <a:latin typeface="Arial Narrow"/>
              </a:rPr>
              <a:t> = Visualization of the desired end or result</a:t>
            </a:r>
          </a:p>
        </p:txBody>
      </p:sp>
      <p:sp>
        <p:nvSpPr>
          <p:cNvPr id="9" name="Rectangle 8"/>
          <p:cNvSpPr/>
          <p:nvPr/>
        </p:nvSpPr>
        <p:spPr>
          <a:xfrm>
            <a:off x="7147034" y="1794160"/>
            <a:ext cx="1066800" cy="523220"/>
          </a:xfrm>
          <a:prstGeom prst="rect">
            <a:avLst/>
          </a:prstGeom>
          <a:noFill/>
          <a:ln w="57150" cap="flat" cmpd="sng" algn="ctr">
            <a:noFill/>
            <a:prstDash val="solid"/>
          </a:ln>
          <a:effectLst>
            <a:outerShdw blurRad="50800" dist="38100" algn="l" rotWithShape="0">
              <a:prstClr val="black">
                <a:alpha val="40000"/>
              </a:prstClr>
            </a:outerShdw>
          </a:effectLst>
        </p:spPr>
        <p:txBody>
          <a:bodyPr wrap="square">
            <a:spAutoFit/>
          </a:bodyPr>
          <a:lstStyle/>
          <a:p>
            <a:pPr algn="ctr">
              <a:defRPr/>
            </a:pPr>
            <a:r>
              <a:rPr lang="en-US" sz="2800" b="1" kern="0" dirty="0">
                <a:solidFill>
                  <a:srgbClr val="FFFFFF"/>
                </a:solidFill>
                <a:effectLst>
                  <a:outerShdw blurRad="38100" dist="38100" dir="2700000" algn="tl">
                    <a:srgbClr val="000000">
                      <a:alpha val="43137"/>
                    </a:srgbClr>
                  </a:outerShdw>
                </a:effectLst>
                <a:latin typeface="Arial Narrow"/>
              </a:rPr>
              <a:t>+</a:t>
            </a:r>
            <a:r>
              <a:rPr lang="en-US" sz="2800" b="1" kern="0" dirty="0">
                <a:solidFill>
                  <a:sysClr val="window" lastClr="FFFFFF"/>
                </a:solidFill>
                <a:effectLst>
                  <a:outerShdw blurRad="38100" dist="38100" dir="2700000" algn="tl">
                    <a:srgbClr val="000000">
                      <a:alpha val="43137"/>
                    </a:srgbClr>
                  </a:outerShdw>
                </a:effectLst>
                <a:latin typeface="Arial Narrow"/>
              </a:rPr>
              <a:t>  </a:t>
            </a:r>
            <a:r>
              <a:rPr lang="en-US" sz="2800" b="1" kern="0" dirty="0">
                <a:solidFill>
                  <a:srgbClr val="7FBA04">
                    <a:lumMod val="60000"/>
                    <a:lumOff val="40000"/>
                  </a:srgbClr>
                </a:solidFill>
                <a:effectLst>
                  <a:outerShdw blurRad="38100" dist="38100" dir="2700000" algn="tl">
                    <a:srgbClr val="000000">
                      <a:alpha val="43137"/>
                    </a:srgbClr>
                  </a:outerShdw>
                </a:effectLst>
                <a:latin typeface="Arial Narrow"/>
              </a:rPr>
              <a:t>K</a:t>
            </a:r>
          </a:p>
        </p:txBody>
      </p:sp>
      <p:sp>
        <p:nvSpPr>
          <p:cNvPr id="10" name="Rectangle 9"/>
          <p:cNvSpPr/>
          <p:nvPr/>
        </p:nvSpPr>
        <p:spPr>
          <a:xfrm>
            <a:off x="2222500" y="3504737"/>
            <a:ext cx="6248400" cy="523220"/>
          </a:xfrm>
          <a:prstGeom prst="rect">
            <a:avLst/>
          </a:prstGeom>
        </p:spPr>
        <p:txBody>
          <a:bodyPr wrap="square">
            <a:spAutoFit/>
          </a:bodyPr>
          <a:lstStyle/>
          <a:p>
            <a:pPr algn="ctr">
              <a:defRPr/>
            </a:pPr>
            <a:r>
              <a:rPr lang="en-US" sz="2800" b="1" kern="0" dirty="0">
                <a:solidFill>
                  <a:srgbClr val="7FBA04">
                    <a:lumMod val="60000"/>
                    <a:lumOff val="40000"/>
                  </a:srgbClr>
                </a:solidFill>
                <a:effectLst>
                  <a:outerShdw blurRad="38100" dist="38100" dir="2700000" algn="tl">
                    <a:srgbClr val="000000">
                      <a:alpha val="43137"/>
                    </a:srgbClr>
                  </a:outerShdw>
                </a:effectLst>
                <a:latin typeface="Arial Narrow"/>
              </a:rPr>
              <a:t>K</a:t>
            </a:r>
            <a:r>
              <a:rPr lang="en-US" sz="2800" b="1" kern="0" dirty="0">
                <a:solidFill>
                  <a:sysClr val="window" lastClr="FFFFFF"/>
                </a:solidFill>
                <a:effectLst>
                  <a:outerShdw blurRad="38100" dist="38100" dir="2700000" algn="tl">
                    <a:srgbClr val="000000">
                      <a:alpha val="43137"/>
                    </a:srgbClr>
                  </a:outerShdw>
                </a:effectLst>
                <a:latin typeface="Arial Narrow"/>
              </a:rPr>
              <a:t> = Knowledge of how to get there</a:t>
            </a:r>
          </a:p>
        </p:txBody>
      </p:sp>
      <p:sp>
        <p:nvSpPr>
          <p:cNvPr id="11" name="Rectangle 10"/>
          <p:cNvSpPr/>
          <p:nvPr/>
        </p:nvSpPr>
        <p:spPr>
          <a:xfrm>
            <a:off x="6368748" y="1794160"/>
            <a:ext cx="1054510" cy="523220"/>
          </a:xfrm>
          <a:prstGeom prst="rect">
            <a:avLst/>
          </a:prstGeom>
          <a:noFill/>
          <a:ln w="57150" cap="flat" cmpd="sng" algn="ctr">
            <a:noFill/>
            <a:prstDash val="solid"/>
          </a:ln>
          <a:effectLst>
            <a:outerShdw blurRad="50800" dist="38100" algn="l" rotWithShape="0">
              <a:prstClr val="black">
                <a:alpha val="40000"/>
              </a:prstClr>
            </a:outerShdw>
          </a:effectLst>
        </p:spPr>
        <p:txBody>
          <a:bodyPr wrap="square">
            <a:spAutoFit/>
          </a:bodyPr>
          <a:lstStyle/>
          <a:p>
            <a:pPr algn="ctr">
              <a:defRPr/>
            </a:pPr>
            <a:r>
              <a:rPr lang="en-US" sz="2800" b="1" kern="0" dirty="0">
                <a:solidFill>
                  <a:srgbClr val="FFFFFF"/>
                </a:solidFill>
                <a:effectLst>
                  <a:outerShdw blurRad="38100" dist="38100" dir="2700000" algn="tl">
                    <a:srgbClr val="000000">
                      <a:alpha val="43137"/>
                    </a:srgbClr>
                  </a:outerShdw>
                </a:effectLst>
                <a:latin typeface="Arial Narrow"/>
              </a:rPr>
              <a:t>+   </a:t>
            </a:r>
            <a:r>
              <a:rPr lang="en-US" sz="2800" b="1" kern="0" dirty="0">
                <a:solidFill>
                  <a:srgbClr val="FFFF00"/>
                </a:solidFill>
                <a:effectLst>
                  <a:outerShdw blurRad="38100" dist="38100" dir="2700000" algn="tl">
                    <a:srgbClr val="000000">
                      <a:alpha val="43137"/>
                    </a:srgbClr>
                  </a:outerShdw>
                </a:effectLst>
                <a:latin typeface="Arial Narrow"/>
              </a:rPr>
              <a:t>V</a:t>
            </a:r>
          </a:p>
        </p:txBody>
      </p:sp>
      <p:grpSp>
        <p:nvGrpSpPr>
          <p:cNvPr id="12" name="Group 11"/>
          <p:cNvGrpSpPr/>
          <p:nvPr/>
        </p:nvGrpSpPr>
        <p:grpSpPr>
          <a:xfrm>
            <a:off x="3429000" y="1790052"/>
            <a:ext cx="4937234" cy="537508"/>
            <a:chOff x="1676400" y="1900892"/>
            <a:chExt cx="4937234" cy="537508"/>
          </a:xfrm>
        </p:grpSpPr>
        <p:sp>
          <p:nvSpPr>
            <p:cNvPr id="13" name="Rectangle 12"/>
            <p:cNvSpPr/>
            <p:nvPr/>
          </p:nvSpPr>
          <p:spPr>
            <a:xfrm>
              <a:off x="4038600" y="1900892"/>
              <a:ext cx="304800" cy="533400"/>
            </a:xfrm>
            <a:prstGeom prst="rect">
              <a:avLst/>
            </a:prstGeom>
            <a:effectLst>
              <a:outerShdw blurRad="50800" dist="38100" algn="l" rotWithShape="0">
                <a:prstClr val="black">
                  <a:alpha val="40000"/>
                </a:prstClr>
              </a:outerShdw>
            </a:effectLst>
          </p:spPr>
          <p:txBody>
            <a:bodyPr wrap="square">
              <a:spAutoFit/>
            </a:bodyPr>
            <a:lstStyle/>
            <a:p>
              <a:pPr>
                <a:defRPr/>
              </a:pPr>
              <a:r>
                <a:rPr lang="en-US" sz="2800" b="1" kern="0" dirty="0">
                  <a:solidFill>
                    <a:srgbClr val="FFFFFF"/>
                  </a:solidFill>
                  <a:effectLst>
                    <a:outerShdw blurRad="38100" dist="38100" dir="2700000" algn="tl">
                      <a:srgbClr val="000000">
                        <a:alpha val="43137"/>
                      </a:srgbClr>
                    </a:outerShdw>
                  </a:effectLst>
                  <a:latin typeface="Arial Narrow"/>
                </a:rPr>
                <a:t>(</a:t>
              </a:r>
              <a:endParaRPr lang="en-US" sz="2800" b="1" kern="0" dirty="0">
                <a:solidFill>
                  <a:srgbClr val="FFFFFF"/>
                </a:solidFill>
                <a:latin typeface="Arial Narrow"/>
              </a:endParaRPr>
            </a:p>
          </p:txBody>
        </p:sp>
        <p:sp>
          <p:nvSpPr>
            <p:cNvPr id="14" name="Rectangle 13"/>
            <p:cNvSpPr/>
            <p:nvPr/>
          </p:nvSpPr>
          <p:spPr>
            <a:xfrm>
              <a:off x="6308834" y="1905000"/>
              <a:ext cx="304800" cy="533400"/>
            </a:xfrm>
            <a:prstGeom prst="rect">
              <a:avLst/>
            </a:prstGeom>
            <a:effectLst>
              <a:outerShdw blurRad="50800" dist="38100" algn="l" rotWithShape="0">
                <a:prstClr val="black">
                  <a:alpha val="40000"/>
                </a:prstClr>
              </a:outerShdw>
            </a:effectLst>
          </p:spPr>
          <p:txBody>
            <a:bodyPr wrap="square">
              <a:spAutoFit/>
            </a:bodyPr>
            <a:lstStyle/>
            <a:p>
              <a:pPr>
                <a:defRPr/>
              </a:pPr>
              <a:r>
                <a:rPr lang="en-US" sz="2800" b="1" kern="0" dirty="0">
                  <a:solidFill>
                    <a:srgbClr val="FFFFFF"/>
                  </a:solidFill>
                  <a:effectLst>
                    <a:outerShdw blurRad="38100" dist="38100" dir="2700000" algn="tl">
                      <a:srgbClr val="000000">
                        <a:alpha val="43137"/>
                      </a:srgbClr>
                    </a:outerShdw>
                  </a:effectLst>
                  <a:latin typeface="Arial Narrow"/>
                </a:rPr>
                <a:t>)</a:t>
              </a:r>
              <a:endParaRPr lang="en-US" sz="2800" b="1" kern="0" dirty="0">
                <a:solidFill>
                  <a:srgbClr val="FFFFFF"/>
                </a:solidFill>
                <a:latin typeface="Arial Narrow"/>
              </a:endParaRPr>
            </a:p>
          </p:txBody>
        </p:sp>
        <p:sp>
          <p:nvSpPr>
            <p:cNvPr id="15" name="Rectangle 14"/>
            <p:cNvSpPr/>
            <p:nvPr/>
          </p:nvSpPr>
          <p:spPr>
            <a:xfrm>
              <a:off x="1676400" y="1905000"/>
              <a:ext cx="2315903" cy="533400"/>
            </a:xfrm>
            <a:prstGeom prst="rect">
              <a:avLst/>
            </a:prstGeom>
            <a:noFill/>
            <a:ln w="57150" cap="flat" cmpd="sng" algn="ctr">
              <a:noFill/>
              <a:prstDash val="solid"/>
            </a:ln>
            <a:effectLst>
              <a:outerShdw blurRad="50800" dist="38100" algn="l" rotWithShape="0">
                <a:prstClr val="black">
                  <a:alpha val="40000"/>
                </a:prstClr>
              </a:outerShdw>
            </a:effectLst>
          </p:spPr>
          <p:txBody>
            <a:bodyPr wrap="square">
              <a:spAutoFit/>
            </a:bodyPr>
            <a:lstStyle/>
            <a:p>
              <a:pPr algn="ctr">
                <a:defRPr/>
              </a:pPr>
              <a:r>
                <a:rPr lang="en-US" sz="2800" b="1" kern="0" dirty="0">
                  <a:solidFill>
                    <a:srgbClr val="FFFFFF"/>
                  </a:solidFill>
                  <a:effectLst>
                    <a:outerShdw blurRad="38100" dist="38100" dir="2700000" algn="tl">
                      <a:srgbClr val="000000">
                        <a:alpha val="43137"/>
                      </a:srgbClr>
                    </a:outerShdw>
                  </a:effectLst>
                  <a:latin typeface="Arial Narrow"/>
                </a:rPr>
                <a:t>Motivation =</a:t>
              </a:r>
            </a:p>
          </p:txBody>
        </p:sp>
      </p:grpSp>
      <p:sp>
        <p:nvSpPr>
          <p:cNvPr id="2" name="Slide Number Placeholder 1"/>
          <p:cNvSpPr>
            <a:spLocks noGrp="1"/>
          </p:cNvSpPr>
          <p:nvPr>
            <p:ph type="sldNum" sz="quarter" idx="4"/>
          </p:nvPr>
        </p:nvSpPr>
        <p:spPr/>
        <p:txBody>
          <a:bodyPr/>
          <a:lstStyle/>
          <a:p>
            <a:fld id="{C34FAA5E-7FB0-4E59-8CF2-002F1F791363}" type="slidenum">
              <a:rPr lang="en-US" smtClean="0"/>
              <a:pPr/>
              <a:t>14</a:t>
            </a:fld>
            <a:endParaRPr lang="en-US"/>
          </a:p>
        </p:txBody>
      </p:sp>
      <p:sp>
        <p:nvSpPr>
          <p:cNvPr id="18" name="Title 1"/>
          <p:cNvSpPr>
            <a:spLocks noGrp="1"/>
          </p:cNvSpPr>
          <p:nvPr>
            <p:ph type="title" idx="4294967295"/>
          </p:nvPr>
        </p:nvSpPr>
        <p:spPr>
          <a:xfrm>
            <a:off x="1519706" y="38231"/>
            <a:ext cx="9144000" cy="1381125"/>
          </a:xfrm>
          <a:prstGeom prst="rect">
            <a:avLst/>
          </a:prstGeom>
        </p:spPr>
        <p:txBody>
          <a:bodyPr anchor="ctr"/>
          <a:lstStyle/>
          <a:p>
            <a:pPr>
              <a:defRPr/>
            </a:pPr>
            <a:r>
              <a:rPr lang="en-US" dirty="0">
                <a:solidFill>
                  <a:schemeClr val="bg1">
                    <a:lumMod val="75000"/>
                    <a:lumOff val="25000"/>
                  </a:schemeClr>
                </a:solidFill>
                <a:effectLst>
                  <a:outerShdw blurRad="38100" dist="38100" dir="2700000" algn="tl">
                    <a:srgbClr val="000000">
                      <a:alpha val="43137"/>
                    </a:srgbClr>
                  </a:outerShdw>
                </a:effectLst>
                <a:latin typeface="+mn-lt"/>
              </a:rPr>
              <a:t>The Client-Motivation Formula</a:t>
            </a:r>
            <a:endParaRPr lang="en-US" dirty="0">
              <a:solidFill>
                <a:schemeClr val="bg1">
                  <a:lumMod val="75000"/>
                  <a:lumOff val="25000"/>
                </a:schemeClr>
              </a:solidFill>
              <a:latin typeface="+mn-lt"/>
            </a:endParaRPr>
          </a:p>
        </p:txBody>
      </p:sp>
      <p:grpSp>
        <p:nvGrpSpPr>
          <p:cNvPr id="22" name="Group 21"/>
          <p:cNvGrpSpPr/>
          <p:nvPr/>
        </p:nvGrpSpPr>
        <p:grpSpPr>
          <a:xfrm>
            <a:off x="4250201" y="5269744"/>
            <a:ext cx="3728851" cy="622209"/>
            <a:chOff x="2533365" y="4845049"/>
            <a:chExt cx="4119204" cy="688594"/>
          </a:xfrm>
        </p:grpSpPr>
        <p:grpSp>
          <p:nvGrpSpPr>
            <p:cNvPr id="23" name="Group 56"/>
            <p:cNvGrpSpPr/>
            <p:nvPr/>
          </p:nvGrpSpPr>
          <p:grpSpPr>
            <a:xfrm>
              <a:off x="2576513" y="4845049"/>
              <a:ext cx="4000500" cy="609600"/>
              <a:chOff x="285750" y="711199"/>
              <a:chExt cx="4876800" cy="568325"/>
            </a:xfrm>
          </p:grpSpPr>
          <p:sp>
            <p:nvSpPr>
              <p:cNvPr id="25" name="Rounded Rectangle 24"/>
              <p:cNvSpPr/>
              <p:nvPr/>
            </p:nvSpPr>
            <p:spPr bwMode="auto">
              <a:xfrm>
                <a:off x="285750" y="711199"/>
                <a:ext cx="4876800" cy="568325"/>
              </a:xfrm>
              <a:prstGeom prst="roundRect">
                <a:avLst>
                  <a:gd name="adj" fmla="val 3923"/>
                </a:avLst>
              </a:prstGeom>
              <a:gradFill flip="none" rotWithShape="1">
                <a:gsLst>
                  <a:gs pos="0">
                    <a:schemeClr val="accent4"/>
                  </a:gs>
                  <a:gs pos="100000">
                    <a:schemeClr val="bg1">
                      <a:lumMod val="90000"/>
                      <a:lumOff val="10000"/>
                    </a:schemeClr>
                  </a:gs>
                </a:gsLst>
                <a:lin ang="16200000" scaled="0"/>
                <a:tileRect/>
              </a:gradFill>
              <a:ln w="9525" cap="flat" cmpd="sng" algn="ctr">
                <a:noFill/>
                <a:prstDash val="solid"/>
                <a:round/>
                <a:headEnd type="none" w="med" len="med"/>
                <a:tailEnd type="none" w="med" len="med"/>
              </a:ln>
              <a:effectLst>
                <a:outerShdw blurRad="127000" dist="38100" dir="8100000">
                  <a:srgbClr val="000000">
                    <a:alpha val="75000"/>
                  </a:srgbClr>
                </a:outerShdw>
              </a:effectLst>
              <a:scene3d>
                <a:camera prst="orthographicFront"/>
                <a:lightRig rig="threePt" dir="t">
                  <a:rot lat="0" lon="0" rev="3360000"/>
                </a:lightRig>
              </a:scene3d>
              <a:sp3d extrusionH="152400" prstMaterial="softEdge">
                <a:bevelT h="25400"/>
                <a:bevelB h="25400"/>
              </a:sp3d>
            </p:spPr>
            <p:txBody>
              <a:bodyPr vert="horz" wrap="square" lIns="91440" tIns="45720" rIns="91440" bIns="45720" numCol="1" rtlCol="0" anchor="t" anchorCtr="0" compatLnSpc="1">
                <a:prstTxWarp prst="textNoShape">
                  <a:avLst/>
                </a:prstTxWarp>
              </a:bodyPr>
              <a:lstStyle/>
              <a:p>
                <a:pPr eaLnBrk="0" hangingPunct="0"/>
                <a:endParaRPr lang="en-US" sz="2400" dirty="0">
                  <a:solidFill>
                    <a:srgbClr val="FFFFFF"/>
                  </a:solidFill>
                  <a:latin typeface="Arial" charset="0"/>
                  <a:ea typeface="ＭＳ Ｐゴシック" pitchFamily="1" charset="-128"/>
                </a:endParaRPr>
              </a:p>
            </p:txBody>
          </p:sp>
          <p:sp>
            <p:nvSpPr>
              <p:cNvPr id="26" name="Rounded Rectangle 25"/>
              <p:cNvSpPr/>
              <p:nvPr/>
            </p:nvSpPr>
            <p:spPr bwMode="auto">
              <a:xfrm>
                <a:off x="285750" y="741367"/>
                <a:ext cx="4876800" cy="104309"/>
              </a:xfrm>
              <a:prstGeom prst="roundRect">
                <a:avLst>
                  <a:gd name="adj" fmla="val 17348"/>
                </a:avLst>
              </a:prstGeom>
              <a:gradFill flip="none" rotWithShape="1">
                <a:gsLst>
                  <a:gs pos="30000">
                    <a:schemeClr val="tx1">
                      <a:alpha val="0"/>
                    </a:schemeClr>
                  </a:gs>
                  <a:gs pos="100000">
                    <a:srgbClr val="FFFFFF">
                      <a:alpha val="75000"/>
                    </a:srgbClr>
                  </a:gs>
                </a:gsLst>
                <a:lin ang="16200000" scaled="0"/>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en-US" sz="2400" dirty="0">
                  <a:solidFill>
                    <a:srgbClr val="FFFFFF"/>
                  </a:solidFill>
                  <a:latin typeface="Arial" charset="0"/>
                  <a:ea typeface="ＭＳ Ｐゴシック" pitchFamily="1" charset="-128"/>
                </a:endParaRPr>
              </a:p>
            </p:txBody>
          </p:sp>
        </p:grpSp>
        <p:sp>
          <p:nvSpPr>
            <p:cNvPr id="24" name="Rectangle 23"/>
            <p:cNvSpPr/>
            <p:nvPr/>
          </p:nvSpPr>
          <p:spPr>
            <a:xfrm>
              <a:off x="2533365" y="4940976"/>
              <a:ext cx="4119204" cy="592667"/>
            </a:xfrm>
            <a:prstGeom prst="rect">
              <a:avLst/>
            </a:prstGeom>
            <a:noFill/>
            <a:ln w="57150">
              <a:noFill/>
            </a:ln>
            <a:effectLst>
              <a:outerShdw blurRad="38100" dist="25400" dir="2700000">
                <a:srgbClr val="000000">
                  <a:alpha val="65000"/>
                </a:srgbClr>
              </a:outerShdw>
            </a:effectLst>
          </p:spPr>
          <p:style>
            <a:lnRef idx="1">
              <a:schemeClr val="accent1"/>
            </a:lnRef>
            <a:fillRef idx="3">
              <a:schemeClr val="accent1"/>
            </a:fillRef>
            <a:effectRef idx="2">
              <a:schemeClr val="accent1"/>
            </a:effectRef>
            <a:fontRef idx="minor">
              <a:schemeClr val="lt1"/>
            </a:fontRef>
          </p:style>
          <p:txBody>
            <a:bodyPr wrap="square">
              <a:spAutoFit/>
            </a:bodyPr>
            <a:lstStyle/>
            <a:p>
              <a:pPr algn="ctr">
                <a:lnSpc>
                  <a:spcPct val="80000"/>
                </a:lnSpc>
              </a:pPr>
              <a:r>
                <a:rPr lang="en-US" sz="3600" b="1" dirty="0">
                  <a:ln w="3175" cap="flat" cmpd="sng" algn="ctr">
                    <a:noFill/>
                    <a:prstDash val="solid"/>
                    <a:round/>
                    <a:headEnd type="none" w="med" len="med"/>
                    <a:tailEnd type="none" w="med" len="med"/>
                  </a:ln>
                  <a:solidFill>
                    <a:srgbClr val="FFFFFF"/>
                  </a:solidFill>
                  <a:effectLst>
                    <a:outerShdw blurRad="38100" dist="38100" dir="2700000" algn="tl">
                      <a:srgbClr val="000000">
                        <a:alpha val="43137"/>
                      </a:srgbClr>
                    </a:outerShdw>
                  </a:effectLst>
                </a:rPr>
                <a:t>PC &lt; PTI = TC</a:t>
              </a:r>
            </a:p>
          </p:txBody>
        </p:sp>
      </p:grpSp>
      <p:sp>
        <p:nvSpPr>
          <p:cNvPr id="3" name="TextBox 2">
            <a:extLst>
              <a:ext uri="{FF2B5EF4-FFF2-40B4-BE49-F238E27FC236}">
                <a16:creationId xmlns:a16="http://schemas.microsoft.com/office/drawing/2014/main" id="{C5C3D751-D885-4382-8146-AB2F2D670705}"/>
              </a:ext>
            </a:extLst>
          </p:cNvPr>
          <p:cNvSpPr txBox="1"/>
          <p:nvPr/>
        </p:nvSpPr>
        <p:spPr>
          <a:xfrm>
            <a:off x="2599350" y="4233352"/>
            <a:ext cx="6997878" cy="830997"/>
          </a:xfrm>
          <a:prstGeom prst="rect">
            <a:avLst/>
          </a:prstGeom>
          <a:noFill/>
        </p:spPr>
        <p:txBody>
          <a:bodyPr wrap="none" rtlCol="0">
            <a:spAutoFit/>
          </a:bodyPr>
          <a:lstStyle/>
          <a:p>
            <a:pPr algn="ctr"/>
            <a:r>
              <a:rPr lang="en-US" sz="2400" dirty="0">
                <a:latin typeface="+mj-lt"/>
              </a:rPr>
              <a:t>BUT</a:t>
            </a:r>
          </a:p>
          <a:p>
            <a:pPr algn="ctr"/>
            <a:r>
              <a:rPr lang="en-US" sz="2400" dirty="0">
                <a:latin typeface="+mj-lt"/>
              </a:rPr>
              <a:t>Motivation must be sufficient to overcome the pain of change</a:t>
            </a:r>
          </a:p>
        </p:txBody>
      </p:sp>
    </p:spTree>
    <p:custDataLst>
      <p:tags r:id="rId1"/>
    </p:custDataLst>
    <p:extLst>
      <p:ext uri="{BB962C8B-B14F-4D97-AF65-F5344CB8AC3E}">
        <p14:creationId xmlns:p14="http://schemas.microsoft.com/office/powerpoint/2010/main" val="3596283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gtEl>
                                        <p:attrNameLst>
                                          <p:attrName>style.visibility</p:attrName>
                                        </p:attrNameLst>
                                      </p:cBhvr>
                                      <p:to>
                                        <p:strVal val="visible"/>
                                      </p:to>
                                    </p:set>
                                  </p:childTnLst>
                                </p:cTn>
                              </p:par>
                              <p:par>
                                <p:cTn id="33" presetID="53" presetClass="entr" presetSubtype="16" fill="hold" nodeType="withEffect">
                                  <p:stCondLst>
                                    <p:cond delay="0"/>
                                  </p:stCondLst>
                                  <p:childTnLst>
                                    <p:set>
                                      <p:cBhvr>
                                        <p:cTn id="34" dur="1" fill="hold">
                                          <p:stCondLst>
                                            <p:cond delay="0"/>
                                          </p:stCondLst>
                                        </p:cTn>
                                        <p:tgtEl>
                                          <p:spTgt spid="22"/>
                                        </p:tgtEl>
                                        <p:attrNameLst>
                                          <p:attrName>style.visibility</p:attrName>
                                        </p:attrNameLst>
                                      </p:cBhvr>
                                      <p:to>
                                        <p:strVal val="visible"/>
                                      </p:to>
                                    </p:set>
                                    <p:anim calcmode="lin" valueType="num">
                                      <p:cBhvr>
                                        <p:cTn id="35" dur="500" fill="hold"/>
                                        <p:tgtEl>
                                          <p:spTgt spid="22"/>
                                        </p:tgtEl>
                                        <p:attrNameLst>
                                          <p:attrName>ppt_w</p:attrName>
                                        </p:attrNameLst>
                                      </p:cBhvr>
                                      <p:tavLst>
                                        <p:tav tm="0">
                                          <p:val>
                                            <p:fltVal val="0"/>
                                          </p:val>
                                        </p:tav>
                                        <p:tav tm="100000">
                                          <p:val>
                                            <p:strVal val="#ppt_w"/>
                                          </p:val>
                                        </p:tav>
                                      </p:tavLst>
                                    </p:anim>
                                    <p:anim calcmode="lin" valueType="num">
                                      <p:cBhvr>
                                        <p:cTn id="36" dur="500" fill="hold"/>
                                        <p:tgtEl>
                                          <p:spTgt spid="22"/>
                                        </p:tgtEl>
                                        <p:attrNameLst>
                                          <p:attrName>ppt_h</p:attrName>
                                        </p:attrNameLst>
                                      </p:cBhvr>
                                      <p:tavLst>
                                        <p:tav tm="0">
                                          <p:val>
                                            <p:fltVal val="0"/>
                                          </p:val>
                                        </p:tav>
                                        <p:tav tm="100000">
                                          <p:val>
                                            <p:strVal val="#ppt_h"/>
                                          </p:val>
                                        </p:tav>
                                      </p:tavLst>
                                    </p:anim>
                                    <p:animEffect transition="in" filter="fade">
                                      <p:cBhvr>
                                        <p:cTn id="3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D2FA17-B349-41A4-98BE-C4404D7AB969}"/>
              </a:ext>
            </a:extLst>
          </p:cNvPr>
          <p:cNvSpPr>
            <a:spLocks noGrp="1"/>
          </p:cNvSpPr>
          <p:nvPr>
            <p:ph type="sldNum" sz="quarter" idx="4"/>
          </p:nvPr>
        </p:nvSpPr>
        <p:spPr/>
        <p:txBody>
          <a:bodyPr/>
          <a:lstStyle/>
          <a:p>
            <a:pPr fontAlgn="base">
              <a:spcBef>
                <a:spcPct val="0"/>
              </a:spcBef>
              <a:spcAft>
                <a:spcPct val="0"/>
              </a:spcAft>
            </a:pPr>
            <a:fld id="{C34FAA5E-7FB0-4E59-8CF2-002F1F791363}" type="slidenum">
              <a:rPr lang="en-US" smtClean="0">
                <a:solidFill>
                  <a:srgbClr val="FFFFFF">
                    <a:tint val="75000"/>
                  </a:srgbClr>
                </a:solidFill>
                <a:latin typeface="Arial" pitchFamily="34" charset="0"/>
              </a:rPr>
              <a:pPr fontAlgn="base">
                <a:spcBef>
                  <a:spcPct val="0"/>
                </a:spcBef>
                <a:spcAft>
                  <a:spcPct val="0"/>
                </a:spcAft>
              </a:pPr>
              <a:t>15</a:t>
            </a:fld>
            <a:endParaRPr lang="en-US">
              <a:solidFill>
                <a:srgbClr val="FFFFFF">
                  <a:tint val="75000"/>
                </a:srgbClr>
              </a:solidFill>
              <a:latin typeface="Arial" pitchFamily="34" charset="0"/>
            </a:endParaRPr>
          </a:p>
        </p:txBody>
      </p:sp>
      <p:pic>
        <p:nvPicPr>
          <p:cNvPr id="3" name="Picture 2">
            <a:extLst>
              <a:ext uri="{FF2B5EF4-FFF2-40B4-BE49-F238E27FC236}">
                <a16:creationId xmlns:a16="http://schemas.microsoft.com/office/drawing/2014/main" id="{5D9826A8-005A-43CB-8CBF-C9683DEF4352}"/>
              </a:ext>
            </a:extLst>
          </p:cNvPr>
          <p:cNvPicPr>
            <a:picLocks noChangeAspect="1"/>
          </p:cNvPicPr>
          <p:nvPr/>
        </p:nvPicPr>
        <p:blipFill>
          <a:blip r:embed="rId4"/>
          <a:stretch>
            <a:fillRect/>
          </a:stretch>
        </p:blipFill>
        <p:spPr>
          <a:xfrm>
            <a:off x="572683" y="1428360"/>
            <a:ext cx="4286250" cy="4200525"/>
          </a:xfrm>
          <a:prstGeom prst="rect">
            <a:avLst/>
          </a:prstGeom>
        </p:spPr>
      </p:pic>
      <p:sp>
        <p:nvSpPr>
          <p:cNvPr id="4" name="Title 3">
            <a:extLst>
              <a:ext uri="{FF2B5EF4-FFF2-40B4-BE49-F238E27FC236}">
                <a16:creationId xmlns:a16="http://schemas.microsoft.com/office/drawing/2014/main" id="{0A9162A6-C9DB-4FB5-80B1-AF213807B616}"/>
              </a:ext>
            </a:extLst>
          </p:cNvPr>
          <p:cNvSpPr>
            <a:spLocks noGrp="1"/>
          </p:cNvSpPr>
          <p:nvPr>
            <p:ph type="title" idx="4294967295"/>
          </p:nvPr>
        </p:nvSpPr>
        <p:spPr>
          <a:xfrm>
            <a:off x="838200" y="365125"/>
            <a:ext cx="10515600" cy="1325563"/>
          </a:xfrm>
          <a:prstGeom prst="rect">
            <a:avLst/>
          </a:prstGeom>
        </p:spPr>
        <p:txBody>
          <a:bodyPr/>
          <a:lstStyle/>
          <a:p>
            <a:r>
              <a:rPr lang="en-US" dirty="0">
                <a:solidFill>
                  <a:schemeClr val="bg1">
                    <a:lumMod val="75000"/>
                    <a:lumOff val="25000"/>
                  </a:schemeClr>
                </a:solidFill>
              </a:rPr>
              <a:t>The Kano Model</a:t>
            </a:r>
          </a:p>
        </p:txBody>
      </p:sp>
      <p:sp>
        <p:nvSpPr>
          <p:cNvPr id="5" name="Rectangle 4">
            <a:extLst>
              <a:ext uri="{FF2B5EF4-FFF2-40B4-BE49-F238E27FC236}">
                <a16:creationId xmlns:a16="http://schemas.microsoft.com/office/drawing/2014/main" id="{1361DE02-F56E-459A-8CB3-28C57AA259C3}"/>
              </a:ext>
            </a:extLst>
          </p:cNvPr>
          <p:cNvSpPr/>
          <p:nvPr/>
        </p:nvSpPr>
        <p:spPr>
          <a:xfrm>
            <a:off x="5257800" y="1305342"/>
            <a:ext cx="6096000" cy="2123658"/>
          </a:xfrm>
          <a:prstGeom prst="rect">
            <a:avLst/>
          </a:prstGeom>
        </p:spPr>
        <p:txBody>
          <a:bodyPr>
            <a:spAutoFit/>
          </a:bodyPr>
          <a:lstStyle/>
          <a:p>
            <a:r>
              <a:rPr lang="en-US" sz="2400" b="1" dirty="0"/>
              <a:t>Excitement</a:t>
            </a:r>
          </a:p>
          <a:p>
            <a:r>
              <a:rPr lang="en-US" dirty="0"/>
              <a:t>Simply stated, these are the requirements that are unexpected and pleasant surprises or delights. These are the innovations you bring into your offering. They delight the customer when there, but do not cause any dissatisfaction when missing because the customer never expected them in the first place. Kano originally called these “Attractive or </a:t>
            </a:r>
            <a:r>
              <a:rPr lang="en-US" b="1" dirty="0">
                <a:solidFill>
                  <a:schemeClr val="accent2"/>
                </a:solidFill>
              </a:rPr>
              <a:t>Delighters</a:t>
            </a:r>
            <a:r>
              <a:rPr lang="en-US" dirty="0">
                <a:solidFill>
                  <a:schemeClr val="bg1">
                    <a:lumMod val="75000"/>
                    <a:lumOff val="25000"/>
                  </a:schemeClr>
                </a:solidFill>
              </a:rPr>
              <a:t>” </a:t>
            </a:r>
            <a:r>
              <a:rPr lang="en-US" dirty="0"/>
              <a:t>because that’s exactly what they do.</a:t>
            </a:r>
            <a:endParaRPr lang="en-US" b="0" i="0" u="none" strike="noStrike" dirty="0">
              <a:effectLst/>
            </a:endParaRPr>
          </a:p>
        </p:txBody>
      </p:sp>
      <p:sp>
        <p:nvSpPr>
          <p:cNvPr id="6" name="Rectangle 5">
            <a:extLst>
              <a:ext uri="{FF2B5EF4-FFF2-40B4-BE49-F238E27FC236}">
                <a16:creationId xmlns:a16="http://schemas.microsoft.com/office/drawing/2014/main" id="{094821C3-B2BB-4032-8497-C6901276F6D1}"/>
              </a:ext>
            </a:extLst>
          </p:cNvPr>
          <p:cNvSpPr/>
          <p:nvPr/>
        </p:nvSpPr>
        <p:spPr>
          <a:xfrm>
            <a:off x="5257800" y="3764412"/>
            <a:ext cx="6096000" cy="1846659"/>
          </a:xfrm>
          <a:prstGeom prst="rect">
            <a:avLst/>
          </a:prstGeom>
        </p:spPr>
        <p:txBody>
          <a:bodyPr>
            <a:spAutoFit/>
          </a:bodyPr>
          <a:lstStyle/>
          <a:p>
            <a:r>
              <a:rPr lang="en-US" sz="2400" b="1" dirty="0"/>
              <a:t>Basic</a:t>
            </a:r>
          </a:p>
          <a:p>
            <a:r>
              <a:rPr lang="en-US" dirty="0"/>
              <a:t>Simply stated, these are the requirements that the customers expect and are taken for granted. When done well, customers are just neutral, but when done poorly, customers are very dissatisfied. Kano originally called these “Must-</a:t>
            </a:r>
            <a:r>
              <a:rPr lang="en-US" dirty="0" err="1"/>
              <a:t>be’s</a:t>
            </a:r>
            <a:r>
              <a:rPr lang="en-US" dirty="0"/>
              <a:t>” because they are the requirements that must be included and are the price of entry into a market.</a:t>
            </a:r>
            <a:endParaRPr lang="en-US" b="0" i="0" u="none" strike="noStrike" dirty="0">
              <a:effectLst/>
            </a:endParaRPr>
          </a:p>
        </p:txBody>
      </p:sp>
      <p:grpSp>
        <p:nvGrpSpPr>
          <p:cNvPr id="8" name="Group 7">
            <a:extLst>
              <a:ext uri="{FF2B5EF4-FFF2-40B4-BE49-F238E27FC236}">
                <a16:creationId xmlns:a16="http://schemas.microsoft.com/office/drawing/2014/main" id="{640C0CC7-10E9-4693-9157-199FB9E1E49E}"/>
              </a:ext>
            </a:extLst>
          </p:cNvPr>
          <p:cNvGrpSpPr/>
          <p:nvPr/>
        </p:nvGrpSpPr>
        <p:grpSpPr>
          <a:xfrm>
            <a:off x="3601807" y="5600788"/>
            <a:ext cx="5987963" cy="853099"/>
            <a:chOff x="2479977" y="4877414"/>
            <a:chExt cx="4047498" cy="923888"/>
          </a:xfrm>
        </p:grpSpPr>
        <p:grpSp>
          <p:nvGrpSpPr>
            <p:cNvPr id="9" name="Group 56">
              <a:extLst>
                <a:ext uri="{FF2B5EF4-FFF2-40B4-BE49-F238E27FC236}">
                  <a16:creationId xmlns:a16="http://schemas.microsoft.com/office/drawing/2014/main" id="{3C0EFC83-4D8F-4646-972C-794CC6624007}"/>
                </a:ext>
              </a:extLst>
            </p:cNvPr>
            <p:cNvGrpSpPr/>
            <p:nvPr/>
          </p:nvGrpSpPr>
          <p:grpSpPr>
            <a:xfrm>
              <a:off x="2479977" y="4877414"/>
              <a:ext cx="4013691" cy="923887"/>
              <a:chOff x="168068" y="741364"/>
              <a:chExt cx="4892881" cy="861328"/>
            </a:xfrm>
          </p:grpSpPr>
          <p:sp>
            <p:nvSpPr>
              <p:cNvPr id="11" name="Rectangle 10">
                <a:extLst>
                  <a:ext uri="{FF2B5EF4-FFF2-40B4-BE49-F238E27FC236}">
                    <a16:creationId xmlns:a16="http://schemas.microsoft.com/office/drawing/2014/main" id="{E83FA7D7-4846-4CA5-AB76-3A49F095E2ED}"/>
                  </a:ext>
                </a:extLst>
              </p:cNvPr>
              <p:cNvSpPr/>
              <p:nvPr/>
            </p:nvSpPr>
            <p:spPr bwMode="auto">
              <a:xfrm>
                <a:off x="168068" y="798902"/>
                <a:ext cx="4787778" cy="803790"/>
              </a:xfrm>
              <a:prstGeom prst="rect">
                <a:avLst/>
              </a:prstGeom>
              <a:gradFill flip="none" rotWithShape="1">
                <a:gsLst>
                  <a:gs pos="0">
                    <a:schemeClr val="accent4"/>
                  </a:gs>
                  <a:gs pos="100000">
                    <a:schemeClr val="bg1">
                      <a:lumMod val="90000"/>
                      <a:lumOff val="10000"/>
                    </a:schemeClr>
                  </a:gs>
                </a:gsLst>
                <a:lin ang="16200000" scaled="0"/>
                <a:tileRect/>
              </a:gradFill>
              <a:ln w="9525" cap="flat" cmpd="sng" algn="ctr">
                <a:noFill/>
                <a:prstDash val="solid"/>
                <a:round/>
                <a:headEnd type="none" w="med" len="med"/>
                <a:tailEnd type="none" w="med" len="med"/>
              </a:ln>
              <a:effectLst>
                <a:outerShdw blurRad="127000" dist="38100" dir="8100000">
                  <a:srgbClr val="000000">
                    <a:alpha val="75000"/>
                  </a:srgbClr>
                </a:outerShdw>
              </a:effectLst>
              <a:scene3d>
                <a:camera prst="orthographicFront"/>
                <a:lightRig rig="threePt" dir="t">
                  <a:rot lat="0" lon="0" rev="3360000"/>
                </a:lightRig>
              </a:scene3d>
              <a:sp3d extrusionH="152400" prstMaterial="softEdge">
                <a:bevelT h="25400"/>
                <a:bevelB h="25400"/>
              </a:sp3d>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dirty="0">
                  <a:latin typeface="Arial" charset="0"/>
                  <a:ea typeface="ＭＳ Ｐゴシック" pitchFamily="1" charset="-128"/>
                </a:endParaRPr>
              </a:p>
            </p:txBody>
          </p:sp>
          <p:sp>
            <p:nvSpPr>
              <p:cNvPr id="12" name="Rounded Rectangle 19">
                <a:extLst>
                  <a:ext uri="{FF2B5EF4-FFF2-40B4-BE49-F238E27FC236}">
                    <a16:creationId xmlns:a16="http://schemas.microsoft.com/office/drawing/2014/main" id="{F71F40F1-E278-43E1-99D1-C1A174EF1C76}"/>
                  </a:ext>
                </a:extLst>
              </p:cNvPr>
              <p:cNvSpPr/>
              <p:nvPr/>
            </p:nvSpPr>
            <p:spPr bwMode="auto">
              <a:xfrm>
                <a:off x="355600" y="741364"/>
                <a:ext cx="4705349" cy="97074"/>
              </a:xfrm>
              <a:prstGeom prst="roundRect">
                <a:avLst>
                  <a:gd name="adj" fmla="val 17348"/>
                </a:avLst>
              </a:prstGeom>
              <a:gradFill flip="none" rotWithShape="1">
                <a:gsLst>
                  <a:gs pos="30000">
                    <a:schemeClr val="tx1">
                      <a:alpha val="0"/>
                    </a:schemeClr>
                  </a:gs>
                  <a:gs pos="100000">
                    <a:srgbClr val="FFFFFF">
                      <a:alpha val="75000"/>
                    </a:srgbClr>
                  </a:gs>
                </a:gsLst>
                <a:lin ang="16200000" scaled="0"/>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dirty="0">
                  <a:latin typeface="Arial" charset="0"/>
                  <a:ea typeface="ＭＳ Ｐゴシック" pitchFamily="1" charset="-128"/>
                </a:endParaRPr>
              </a:p>
            </p:txBody>
          </p:sp>
        </p:grpSp>
        <p:sp>
          <p:nvSpPr>
            <p:cNvPr id="10" name="Rectangle 9">
              <a:extLst>
                <a:ext uri="{FF2B5EF4-FFF2-40B4-BE49-F238E27FC236}">
                  <a16:creationId xmlns:a16="http://schemas.microsoft.com/office/drawing/2014/main" id="{DC3FFAB2-65DD-45F2-9C07-6471C04D4C1A}"/>
                </a:ext>
              </a:extLst>
            </p:cNvPr>
            <p:cNvSpPr/>
            <p:nvPr/>
          </p:nvSpPr>
          <p:spPr>
            <a:xfrm>
              <a:off x="2633811" y="4877415"/>
              <a:ext cx="3893664" cy="923887"/>
            </a:xfrm>
            <a:prstGeom prst="rect">
              <a:avLst/>
            </a:prstGeom>
            <a:noFill/>
            <a:ln w="57150">
              <a:noFill/>
            </a:ln>
            <a:effectLst>
              <a:outerShdw blurRad="38100" dist="25400" dir="2700000">
                <a:srgbClr val="000000">
                  <a:alpha val="65000"/>
                </a:srgbClr>
              </a:outerShdw>
            </a:effectLst>
          </p:spPr>
          <p:style>
            <a:lnRef idx="1">
              <a:schemeClr val="accent1"/>
            </a:lnRef>
            <a:fillRef idx="3">
              <a:schemeClr val="accent1"/>
            </a:fillRef>
            <a:effectRef idx="2">
              <a:schemeClr val="accent1"/>
            </a:effectRef>
            <a:fontRef idx="minor">
              <a:schemeClr val="lt1"/>
            </a:fontRef>
          </p:style>
          <p:txBody>
            <a:bodyPr wrap="square">
              <a:spAutoFit/>
            </a:bodyPr>
            <a:lstStyle/>
            <a:p>
              <a:pPr algn="ctr"/>
              <a:r>
                <a:rPr lang="en-US" sz="2400" b="1" dirty="0">
                  <a:ln w="3175" cap="flat" cmpd="sng" algn="ctr">
                    <a:noFill/>
                    <a:prstDash val="solid"/>
                    <a:round/>
                    <a:headEnd type="none" w="med" len="med"/>
                    <a:tailEnd type="none" w="med" len="med"/>
                  </a:ln>
                  <a:solidFill>
                    <a:schemeClr val="tx1"/>
                  </a:solidFill>
                  <a:effectLst>
                    <a:outerShdw blurRad="38100" dist="38100" dir="2700000" algn="tl">
                      <a:srgbClr val="000000">
                        <a:alpha val="43137"/>
                      </a:srgbClr>
                    </a:outerShdw>
                  </a:effectLst>
                </a:rPr>
                <a:t>Discovery of Purpose Creates Satisfaction</a:t>
              </a:r>
            </a:p>
            <a:p>
              <a:pPr algn="ctr"/>
              <a:r>
                <a:rPr lang="en-US" sz="2400" b="1" dirty="0">
                  <a:ln w="3175" cap="flat" cmpd="sng" algn="ctr">
                    <a:noFill/>
                    <a:prstDash val="solid"/>
                    <a:round/>
                    <a:headEnd type="none" w="med" len="med"/>
                    <a:tailEnd type="none" w="med" len="med"/>
                  </a:ln>
                  <a:solidFill>
                    <a:schemeClr val="tx1"/>
                  </a:solidFill>
                  <a:effectLst>
                    <a:outerShdw blurRad="38100" dist="38100" dir="2700000" algn="tl">
                      <a:srgbClr val="000000">
                        <a:alpha val="43137"/>
                      </a:srgbClr>
                    </a:outerShdw>
                  </a:effectLst>
                </a:rPr>
                <a:t>See the Lean Product Playbook by D. Olsen</a:t>
              </a:r>
            </a:p>
          </p:txBody>
        </p:sp>
      </p:grpSp>
      <p:sp>
        <p:nvSpPr>
          <p:cNvPr id="13" name="Rectangle 12">
            <a:extLst>
              <a:ext uri="{FF2B5EF4-FFF2-40B4-BE49-F238E27FC236}">
                <a16:creationId xmlns:a16="http://schemas.microsoft.com/office/drawing/2014/main" id="{493B07CF-094D-4E67-92FE-7EAE3BF00E28}"/>
              </a:ext>
            </a:extLst>
          </p:cNvPr>
          <p:cNvSpPr/>
          <p:nvPr/>
        </p:nvSpPr>
        <p:spPr>
          <a:xfrm>
            <a:off x="6377174" y="6481006"/>
            <a:ext cx="5318187" cy="369332"/>
          </a:xfrm>
          <a:prstGeom prst="rect">
            <a:avLst/>
          </a:prstGeom>
        </p:spPr>
        <p:txBody>
          <a:bodyPr wrap="none">
            <a:spAutoFit/>
          </a:bodyPr>
          <a:lstStyle/>
          <a:p>
            <a:r>
              <a:rPr lang="en-US" dirty="0">
                <a:latin typeface="Open Sans"/>
              </a:rPr>
              <a:t>Prof. </a:t>
            </a:r>
            <a:r>
              <a:rPr lang="en-US" dirty="0" err="1">
                <a:latin typeface="Open Sans"/>
              </a:rPr>
              <a:t>Noriaki</a:t>
            </a:r>
            <a:r>
              <a:rPr lang="en-US" dirty="0">
                <a:latin typeface="Open Sans"/>
              </a:rPr>
              <a:t> Kano created the Kano Model in 1984</a:t>
            </a:r>
            <a:endParaRPr lang="en-US" dirty="0"/>
          </a:p>
        </p:txBody>
      </p:sp>
    </p:spTree>
    <p:custDataLst>
      <p:tags r:id="rId1"/>
    </p:custDataLst>
    <p:extLst>
      <p:ext uri="{BB962C8B-B14F-4D97-AF65-F5344CB8AC3E}">
        <p14:creationId xmlns:p14="http://schemas.microsoft.com/office/powerpoint/2010/main" val="4151649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Effect transition="in" filter="fade">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872C515-BEC8-48DA-9084-9F661491B3E9}"/>
              </a:ext>
            </a:extLst>
          </p:cNvPr>
          <p:cNvPicPr>
            <a:picLocks noChangeAspect="1"/>
          </p:cNvPicPr>
          <p:nvPr/>
        </p:nvPicPr>
        <p:blipFill>
          <a:blip r:embed="rId3"/>
          <a:stretch>
            <a:fillRect/>
          </a:stretch>
        </p:blipFill>
        <p:spPr>
          <a:xfrm>
            <a:off x="2753531" y="1092224"/>
            <a:ext cx="6982799" cy="5258534"/>
          </a:xfrm>
          <a:prstGeom prst="rect">
            <a:avLst/>
          </a:prstGeom>
        </p:spPr>
      </p:pic>
      <p:sp>
        <p:nvSpPr>
          <p:cNvPr id="11" name="Freeform: Shape 10">
            <a:extLst>
              <a:ext uri="{FF2B5EF4-FFF2-40B4-BE49-F238E27FC236}">
                <a16:creationId xmlns:a16="http://schemas.microsoft.com/office/drawing/2014/main" id="{1AFD4DFC-E5FB-4E6E-812F-B626B8D1BCCD}"/>
              </a:ext>
            </a:extLst>
          </p:cNvPr>
          <p:cNvSpPr/>
          <p:nvPr/>
        </p:nvSpPr>
        <p:spPr>
          <a:xfrm>
            <a:off x="2662414" y="3390900"/>
            <a:ext cx="2383392" cy="2168400"/>
          </a:xfrm>
          <a:custGeom>
            <a:avLst/>
            <a:gdLst>
              <a:gd name="connsiteX0" fmla="*/ 0 w 4638261"/>
              <a:gd name="connsiteY0" fmla="*/ 2319189 h 4638378"/>
              <a:gd name="connsiteX1" fmla="*/ 2319131 w 4638261"/>
              <a:gd name="connsiteY1" fmla="*/ 0 h 4638378"/>
              <a:gd name="connsiteX2" fmla="*/ 4638262 w 4638261"/>
              <a:gd name="connsiteY2" fmla="*/ 2319189 h 4638378"/>
              <a:gd name="connsiteX3" fmla="*/ 2319131 w 4638261"/>
              <a:gd name="connsiteY3" fmla="*/ 4638378 h 4638378"/>
              <a:gd name="connsiteX4" fmla="*/ 0 w 4638261"/>
              <a:gd name="connsiteY4" fmla="*/ 2319189 h 46383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38261" h="4638378">
                <a:moveTo>
                  <a:pt x="0" y="2319189"/>
                </a:moveTo>
                <a:cubicBezTo>
                  <a:pt x="0" y="1038336"/>
                  <a:pt x="1038310" y="0"/>
                  <a:pt x="2319131" y="0"/>
                </a:cubicBezTo>
                <a:cubicBezTo>
                  <a:pt x="3599952" y="0"/>
                  <a:pt x="4638262" y="1038336"/>
                  <a:pt x="4638262" y="2319189"/>
                </a:cubicBezTo>
                <a:cubicBezTo>
                  <a:pt x="4638262" y="3600042"/>
                  <a:pt x="3599952" y="4638378"/>
                  <a:pt x="2319131" y="4638378"/>
                </a:cubicBezTo>
                <a:cubicBezTo>
                  <a:pt x="1038310" y="4638378"/>
                  <a:pt x="0" y="3600042"/>
                  <a:pt x="0" y="2319189"/>
                </a:cubicBez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54518" tIns="854535" rIns="854518" bIns="854535" numCol="1" spcCol="1270" anchor="ctr" anchorCtr="0">
            <a:noAutofit/>
          </a:bodyPr>
          <a:lstStyle/>
          <a:p>
            <a:pPr marL="0" lvl="0" indent="0" algn="ctr" defTabSz="2044700">
              <a:lnSpc>
                <a:spcPct val="90000"/>
              </a:lnSpc>
              <a:spcBef>
                <a:spcPct val="0"/>
              </a:spcBef>
              <a:spcAft>
                <a:spcPct val="35000"/>
              </a:spcAft>
              <a:buNone/>
            </a:pPr>
            <a:r>
              <a:rPr lang="en-US" sz="2800" kern="1200" dirty="0"/>
              <a:t>79%</a:t>
            </a:r>
          </a:p>
        </p:txBody>
      </p:sp>
      <p:sp>
        <p:nvSpPr>
          <p:cNvPr id="18" name="Freeform: Shape 17">
            <a:extLst>
              <a:ext uri="{FF2B5EF4-FFF2-40B4-BE49-F238E27FC236}">
                <a16:creationId xmlns:a16="http://schemas.microsoft.com/office/drawing/2014/main" id="{25F01286-371F-4F10-936C-7279B5C9E94C}"/>
              </a:ext>
            </a:extLst>
          </p:cNvPr>
          <p:cNvSpPr/>
          <p:nvPr/>
        </p:nvSpPr>
        <p:spPr>
          <a:xfrm>
            <a:off x="7667972" y="2555657"/>
            <a:ext cx="1492438" cy="1461751"/>
          </a:xfrm>
          <a:custGeom>
            <a:avLst/>
            <a:gdLst>
              <a:gd name="connsiteX0" fmla="*/ 0 w 1885455"/>
              <a:gd name="connsiteY0" fmla="*/ 942577 h 1885154"/>
              <a:gd name="connsiteX1" fmla="*/ 942728 w 1885455"/>
              <a:gd name="connsiteY1" fmla="*/ 0 h 1885154"/>
              <a:gd name="connsiteX2" fmla="*/ 1885456 w 1885455"/>
              <a:gd name="connsiteY2" fmla="*/ 942577 h 1885154"/>
              <a:gd name="connsiteX3" fmla="*/ 942728 w 1885455"/>
              <a:gd name="connsiteY3" fmla="*/ 1885154 h 1885154"/>
              <a:gd name="connsiteX4" fmla="*/ 0 w 1885455"/>
              <a:gd name="connsiteY4" fmla="*/ 942577 h 18851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5455" h="1885154">
                <a:moveTo>
                  <a:pt x="0" y="942577"/>
                </a:moveTo>
                <a:cubicBezTo>
                  <a:pt x="0" y="422006"/>
                  <a:pt x="422074" y="0"/>
                  <a:pt x="942728" y="0"/>
                </a:cubicBezTo>
                <a:cubicBezTo>
                  <a:pt x="1463382" y="0"/>
                  <a:pt x="1885456" y="422006"/>
                  <a:pt x="1885456" y="942577"/>
                </a:cubicBezTo>
                <a:cubicBezTo>
                  <a:pt x="1885456" y="1463148"/>
                  <a:pt x="1463382" y="1885154"/>
                  <a:pt x="942728" y="1885154"/>
                </a:cubicBezTo>
                <a:cubicBezTo>
                  <a:pt x="422074" y="1885154"/>
                  <a:pt x="0" y="1463148"/>
                  <a:pt x="0" y="942577"/>
                </a:cubicBez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51378" tIns="451334" rIns="451378" bIns="451334" numCol="1" spcCol="1270" anchor="ctr" anchorCtr="0">
            <a:noAutofit/>
          </a:bodyPr>
          <a:lstStyle/>
          <a:p>
            <a:pPr marL="0" lvl="0" indent="0" algn="ctr" defTabSz="2044700">
              <a:lnSpc>
                <a:spcPct val="90000"/>
              </a:lnSpc>
              <a:spcBef>
                <a:spcPct val="0"/>
              </a:spcBef>
              <a:spcAft>
                <a:spcPct val="35000"/>
              </a:spcAft>
              <a:buNone/>
            </a:pPr>
            <a:r>
              <a:rPr lang="en-US" sz="2800" kern="1200" dirty="0"/>
              <a:t>34%</a:t>
            </a:r>
          </a:p>
        </p:txBody>
      </p:sp>
      <p:sp>
        <p:nvSpPr>
          <p:cNvPr id="2" name="Slide Number Placeholder 1">
            <a:extLst>
              <a:ext uri="{FF2B5EF4-FFF2-40B4-BE49-F238E27FC236}">
                <a16:creationId xmlns:a16="http://schemas.microsoft.com/office/drawing/2014/main" id="{41BA63D9-40DA-4012-BD8A-AB4676E3A696}"/>
              </a:ext>
            </a:extLst>
          </p:cNvPr>
          <p:cNvSpPr>
            <a:spLocks noGrp="1"/>
          </p:cNvSpPr>
          <p:nvPr>
            <p:ph type="sldNum" sz="quarter" idx="4"/>
          </p:nvPr>
        </p:nvSpPr>
        <p:spPr/>
        <p:txBody>
          <a:bodyPr/>
          <a:lstStyle/>
          <a:p>
            <a:fld id="{C34FAA5E-7FB0-4E59-8CF2-002F1F791363}" type="slidenum">
              <a:rPr lang="en-US" smtClean="0"/>
              <a:pPr/>
              <a:t>16</a:t>
            </a:fld>
            <a:endParaRPr lang="en-US"/>
          </a:p>
        </p:txBody>
      </p:sp>
      <p:sp>
        <p:nvSpPr>
          <p:cNvPr id="21" name="TextBox 20">
            <a:extLst>
              <a:ext uri="{FF2B5EF4-FFF2-40B4-BE49-F238E27FC236}">
                <a16:creationId xmlns:a16="http://schemas.microsoft.com/office/drawing/2014/main" id="{E9DA8FCA-D2F5-4E40-A616-398A6E945369}"/>
              </a:ext>
            </a:extLst>
          </p:cNvPr>
          <p:cNvSpPr txBox="1"/>
          <p:nvPr/>
        </p:nvSpPr>
        <p:spPr>
          <a:xfrm>
            <a:off x="972762" y="1174975"/>
            <a:ext cx="3379304" cy="1815882"/>
          </a:xfrm>
          <a:prstGeom prst="rect">
            <a:avLst/>
          </a:prstGeom>
          <a:noFill/>
        </p:spPr>
        <p:txBody>
          <a:bodyPr wrap="square" rtlCol="0">
            <a:spAutoFit/>
          </a:bodyPr>
          <a:lstStyle/>
          <a:p>
            <a:r>
              <a:rPr lang="en-US" sz="2800" dirty="0">
                <a:latin typeface="+mj-lt"/>
              </a:rPr>
              <a:t>Business Leaders that think that Purpose is central to business success</a:t>
            </a:r>
          </a:p>
        </p:txBody>
      </p:sp>
      <p:sp>
        <p:nvSpPr>
          <p:cNvPr id="23" name="TextBox 22">
            <a:extLst>
              <a:ext uri="{FF2B5EF4-FFF2-40B4-BE49-F238E27FC236}">
                <a16:creationId xmlns:a16="http://schemas.microsoft.com/office/drawing/2014/main" id="{774EE67A-C417-4BB7-9DD4-8A8E5B585046}"/>
              </a:ext>
            </a:extLst>
          </p:cNvPr>
          <p:cNvSpPr txBox="1"/>
          <p:nvPr/>
        </p:nvSpPr>
        <p:spPr>
          <a:xfrm>
            <a:off x="7566132" y="4068993"/>
            <a:ext cx="4340396" cy="1815882"/>
          </a:xfrm>
          <a:prstGeom prst="rect">
            <a:avLst/>
          </a:prstGeom>
          <a:noFill/>
        </p:spPr>
        <p:txBody>
          <a:bodyPr wrap="square" rtlCol="0">
            <a:spAutoFit/>
          </a:bodyPr>
          <a:lstStyle/>
          <a:p>
            <a:r>
              <a:rPr lang="en-US" sz="2800" dirty="0">
                <a:latin typeface="+mj-lt"/>
              </a:rPr>
              <a:t>Business leaders whose organization’s purpose is a guide post for decision-making of their leadership team.</a:t>
            </a:r>
          </a:p>
        </p:txBody>
      </p:sp>
      <p:sp>
        <p:nvSpPr>
          <p:cNvPr id="24" name="TextBox 23">
            <a:extLst>
              <a:ext uri="{FF2B5EF4-FFF2-40B4-BE49-F238E27FC236}">
                <a16:creationId xmlns:a16="http://schemas.microsoft.com/office/drawing/2014/main" id="{3596F109-CDE0-4B1E-BC6C-89B8499DBCB8}"/>
              </a:ext>
            </a:extLst>
          </p:cNvPr>
          <p:cNvSpPr txBox="1"/>
          <p:nvPr/>
        </p:nvSpPr>
        <p:spPr>
          <a:xfrm>
            <a:off x="6849874" y="6396335"/>
            <a:ext cx="4794198" cy="461665"/>
          </a:xfrm>
          <a:prstGeom prst="rect">
            <a:avLst/>
          </a:prstGeom>
          <a:noFill/>
        </p:spPr>
        <p:txBody>
          <a:bodyPr wrap="none" rtlCol="0">
            <a:spAutoFit/>
          </a:bodyPr>
          <a:lstStyle/>
          <a:p>
            <a:r>
              <a:rPr lang="en-US" sz="2400" dirty="0">
                <a:latin typeface="+mj-lt"/>
              </a:rPr>
              <a:t>PWC’s “Putting Purpose to Work Survey”</a:t>
            </a:r>
          </a:p>
        </p:txBody>
      </p:sp>
      <p:sp>
        <p:nvSpPr>
          <p:cNvPr id="25" name="Title 24">
            <a:extLst>
              <a:ext uri="{FF2B5EF4-FFF2-40B4-BE49-F238E27FC236}">
                <a16:creationId xmlns:a16="http://schemas.microsoft.com/office/drawing/2014/main" id="{4A9755BD-DDCE-4CD8-9B88-473B16FBEE0B}"/>
              </a:ext>
            </a:extLst>
          </p:cNvPr>
          <p:cNvSpPr>
            <a:spLocks noGrp="1"/>
          </p:cNvSpPr>
          <p:nvPr>
            <p:ph type="title" idx="4294967295"/>
          </p:nvPr>
        </p:nvSpPr>
        <p:spPr>
          <a:xfrm>
            <a:off x="838200" y="365125"/>
            <a:ext cx="10515600" cy="1325563"/>
          </a:xfrm>
          <a:prstGeom prst="rect">
            <a:avLst/>
          </a:prstGeom>
        </p:spPr>
        <p:txBody>
          <a:bodyPr/>
          <a:lstStyle/>
          <a:p>
            <a:r>
              <a:rPr lang="en-US" dirty="0">
                <a:solidFill>
                  <a:schemeClr val="bg1">
                    <a:lumMod val="75000"/>
                    <a:lumOff val="25000"/>
                  </a:schemeClr>
                </a:solidFill>
              </a:rPr>
              <a:t>Why Do We Put Goals Ahead of Purpose?</a:t>
            </a:r>
          </a:p>
        </p:txBody>
      </p:sp>
      <p:pic>
        <p:nvPicPr>
          <p:cNvPr id="4" name="Picture 3">
            <a:extLst>
              <a:ext uri="{FF2B5EF4-FFF2-40B4-BE49-F238E27FC236}">
                <a16:creationId xmlns:a16="http://schemas.microsoft.com/office/drawing/2014/main" id="{F5620B3D-3D12-4768-89AD-380A7C6AC6E6}"/>
              </a:ext>
            </a:extLst>
          </p:cNvPr>
          <p:cNvPicPr>
            <a:picLocks noChangeAspect="1"/>
          </p:cNvPicPr>
          <p:nvPr/>
        </p:nvPicPr>
        <p:blipFill>
          <a:blip r:embed="rId4"/>
          <a:stretch>
            <a:fillRect/>
          </a:stretch>
        </p:blipFill>
        <p:spPr>
          <a:xfrm>
            <a:off x="3044485" y="5277509"/>
            <a:ext cx="1619250" cy="333375"/>
          </a:xfrm>
          <a:prstGeom prst="rect">
            <a:avLst/>
          </a:prstGeom>
        </p:spPr>
      </p:pic>
      <p:pic>
        <p:nvPicPr>
          <p:cNvPr id="12" name="Picture 11">
            <a:extLst>
              <a:ext uri="{FF2B5EF4-FFF2-40B4-BE49-F238E27FC236}">
                <a16:creationId xmlns:a16="http://schemas.microsoft.com/office/drawing/2014/main" id="{2E3B1A9D-526F-4AD5-8CD2-373CBE51B5ED}"/>
              </a:ext>
            </a:extLst>
          </p:cNvPr>
          <p:cNvPicPr>
            <a:picLocks noChangeAspect="1"/>
          </p:cNvPicPr>
          <p:nvPr/>
        </p:nvPicPr>
        <p:blipFill>
          <a:blip r:embed="rId4"/>
          <a:stretch>
            <a:fillRect/>
          </a:stretch>
        </p:blipFill>
        <p:spPr>
          <a:xfrm>
            <a:off x="7604566" y="3721491"/>
            <a:ext cx="1619250" cy="333375"/>
          </a:xfrm>
          <a:prstGeom prst="rect">
            <a:avLst/>
          </a:prstGeom>
        </p:spPr>
      </p:pic>
    </p:spTree>
    <p:extLst>
      <p:ext uri="{BB962C8B-B14F-4D97-AF65-F5344CB8AC3E}">
        <p14:creationId xmlns:p14="http://schemas.microsoft.com/office/powerpoint/2010/main" val="16278566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386535E-5938-4958-BB30-37C68B5743E9}"/>
              </a:ext>
            </a:extLst>
          </p:cNvPr>
          <p:cNvSpPr>
            <a:spLocks noGrp="1"/>
          </p:cNvSpPr>
          <p:nvPr>
            <p:ph type="sldNum" sz="quarter" idx="4"/>
          </p:nvPr>
        </p:nvSpPr>
        <p:spPr/>
        <p:txBody>
          <a:bodyPr/>
          <a:lstStyle/>
          <a:p>
            <a:pPr fontAlgn="base">
              <a:spcBef>
                <a:spcPct val="0"/>
              </a:spcBef>
              <a:spcAft>
                <a:spcPct val="0"/>
              </a:spcAft>
            </a:pPr>
            <a:fld id="{C34FAA5E-7FB0-4E59-8CF2-002F1F791363}" type="slidenum">
              <a:rPr lang="en-US" smtClean="0">
                <a:solidFill>
                  <a:srgbClr val="FFFFFF">
                    <a:tint val="75000"/>
                  </a:srgbClr>
                </a:solidFill>
                <a:latin typeface="Arial" pitchFamily="34" charset="0"/>
              </a:rPr>
              <a:pPr fontAlgn="base">
                <a:spcBef>
                  <a:spcPct val="0"/>
                </a:spcBef>
                <a:spcAft>
                  <a:spcPct val="0"/>
                </a:spcAft>
              </a:pPr>
              <a:t>17</a:t>
            </a:fld>
            <a:endParaRPr lang="en-US">
              <a:solidFill>
                <a:srgbClr val="FFFFFF">
                  <a:tint val="75000"/>
                </a:srgbClr>
              </a:solidFill>
              <a:latin typeface="Arial" pitchFamily="34" charset="0"/>
            </a:endParaRPr>
          </a:p>
        </p:txBody>
      </p:sp>
      <p:graphicFrame>
        <p:nvGraphicFramePr>
          <p:cNvPr id="6" name="Chart 5">
            <a:extLst>
              <a:ext uri="{FF2B5EF4-FFF2-40B4-BE49-F238E27FC236}">
                <a16:creationId xmlns:a16="http://schemas.microsoft.com/office/drawing/2014/main" id="{2F201175-3BA8-4CBC-9C10-9E45A254E97C}"/>
              </a:ext>
            </a:extLst>
          </p:cNvPr>
          <p:cNvGraphicFramePr/>
          <p:nvPr>
            <p:extLst>
              <p:ext uri="{D42A27DB-BD31-4B8C-83A1-F6EECF244321}">
                <p14:modId xmlns:p14="http://schemas.microsoft.com/office/powerpoint/2010/main" val="2244566540"/>
              </p:ext>
            </p:extLst>
          </p:nvPr>
        </p:nvGraphicFramePr>
        <p:xfrm>
          <a:off x="2032000" y="1027906"/>
          <a:ext cx="8128000" cy="5418667"/>
        </p:xfrm>
        <a:graphic>
          <a:graphicData uri="http://schemas.openxmlformats.org/drawingml/2006/chart">
            <c:chart xmlns:c="http://schemas.openxmlformats.org/drawingml/2006/chart" xmlns:r="http://schemas.openxmlformats.org/officeDocument/2006/relationships" r:id="rId3"/>
          </a:graphicData>
        </a:graphic>
      </p:graphicFrame>
      <p:sp>
        <p:nvSpPr>
          <p:cNvPr id="7" name="Title 6">
            <a:extLst>
              <a:ext uri="{FF2B5EF4-FFF2-40B4-BE49-F238E27FC236}">
                <a16:creationId xmlns:a16="http://schemas.microsoft.com/office/drawing/2014/main" id="{074C41A0-CBAA-417E-8F60-5777419A8589}"/>
              </a:ext>
            </a:extLst>
          </p:cNvPr>
          <p:cNvSpPr>
            <a:spLocks noGrp="1"/>
          </p:cNvSpPr>
          <p:nvPr>
            <p:ph type="title" idx="4294967295"/>
          </p:nvPr>
        </p:nvSpPr>
        <p:spPr>
          <a:xfrm>
            <a:off x="838200" y="365125"/>
            <a:ext cx="10515600" cy="1325563"/>
          </a:xfrm>
          <a:prstGeom prst="rect">
            <a:avLst/>
          </a:prstGeom>
        </p:spPr>
        <p:txBody>
          <a:bodyPr/>
          <a:lstStyle/>
          <a:p>
            <a:r>
              <a:rPr lang="en-US" dirty="0">
                <a:solidFill>
                  <a:schemeClr val="bg1">
                    <a:lumMod val="75000"/>
                    <a:lumOff val="25000"/>
                  </a:schemeClr>
                </a:solidFill>
              </a:rPr>
              <a:t>Value of Purpose in the Workplace</a:t>
            </a:r>
          </a:p>
        </p:txBody>
      </p:sp>
      <p:sp>
        <p:nvSpPr>
          <p:cNvPr id="8" name="Rectangle 7">
            <a:extLst>
              <a:ext uri="{FF2B5EF4-FFF2-40B4-BE49-F238E27FC236}">
                <a16:creationId xmlns:a16="http://schemas.microsoft.com/office/drawing/2014/main" id="{C19DC100-4F0A-49F9-81FC-6AC1452FA4A3}"/>
              </a:ext>
            </a:extLst>
          </p:cNvPr>
          <p:cNvSpPr/>
          <p:nvPr/>
        </p:nvSpPr>
        <p:spPr>
          <a:xfrm>
            <a:off x="7894975" y="6446573"/>
            <a:ext cx="3632598" cy="369332"/>
          </a:xfrm>
          <a:prstGeom prst="rect">
            <a:avLst/>
          </a:prstGeom>
        </p:spPr>
        <p:txBody>
          <a:bodyPr wrap="none">
            <a:spAutoFit/>
          </a:bodyPr>
          <a:lstStyle/>
          <a:p>
            <a:pPr lvl="0"/>
            <a:r>
              <a:rPr lang="en-US" dirty="0">
                <a:solidFill>
                  <a:srgbClr val="FFFFFF"/>
                </a:solidFill>
              </a:rPr>
              <a:t>PWC’s “Putting Purpose to Work Survey”</a:t>
            </a:r>
          </a:p>
        </p:txBody>
      </p:sp>
    </p:spTree>
    <p:extLst>
      <p:ext uri="{BB962C8B-B14F-4D97-AF65-F5344CB8AC3E}">
        <p14:creationId xmlns:p14="http://schemas.microsoft.com/office/powerpoint/2010/main" val="9253091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E2EBFC3-7BD2-4C66-90E2-7C135CB251BD}"/>
              </a:ext>
            </a:extLst>
          </p:cNvPr>
          <p:cNvSpPr>
            <a:spLocks noGrp="1"/>
          </p:cNvSpPr>
          <p:nvPr>
            <p:ph type="sldNum" sz="quarter" idx="4"/>
          </p:nvPr>
        </p:nvSpPr>
        <p:spPr/>
        <p:txBody>
          <a:bodyPr/>
          <a:lstStyle/>
          <a:p>
            <a:pPr fontAlgn="base">
              <a:spcBef>
                <a:spcPct val="0"/>
              </a:spcBef>
              <a:spcAft>
                <a:spcPct val="0"/>
              </a:spcAft>
            </a:pPr>
            <a:fld id="{C34FAA5E-7FB0-4E59-8CF2-002F1F791363}" type="slidenum">
              <a:rPr lang="en-US" smtClean="0">
                <a:solidFill>
                  <a:srgbClr val="FFFFFF">
                    <a:tint val="75000"/>
                  </a:srgbClr>
                </a:solidFill>
                <a:latin typeface="Arial" pitchFamily="34" charset="0"/>
              </a:rPr>
              <a:pPr fontAlgn="base">
                <a:spcBef>
                  <a:spcPct val="0"/>
                </a:spcBef>
                <a:spcAft>
                  <a:spcPct val="0"/>
                </a:spcAft>
              </a:pPr>
              <a:t>18</a:t>
            </a:fld>
            <a:endParaRPr lang="en-US">
              <a:solidFill>
                <a:srgbClr val="FFFFFF">
                  <a:tint val="75000"/>
                </a:srgbClr>
              </a:solidFill>
              <a:latin typeface="Arial" pitchFamily="34" charset="0"/>
            </a:endParaRPr>
          </a:p>
        </p:txBody>
      </p:sp>
      <p:sp>
        <p:nvSpPr>
          <p:cNvPr id="3" name="Title 2">
            <a:extLst>
              <a:ext uri="{FF2B5EF4-FFF2-40B4-BE49-F238E27FC236}">
                <a16:creationId xmlns:a16="http://schemas.microsoft.com/office/drawing/2014/main" id="{B63676EE-8F6E-4999-B408-DBCB1FB333F0}"/>
              </a:ext>
            </a:extLst>
          </p:cNvPr>
          <p:cNvSpPr>
            <a:spLocks noGrp="1"/>
          </p:cNvSpPr>
          <p:nvPr>
            <p:ph type="title" idx="4294967295"/>
          </p:nvPr>
        </p:nvSpPr>
        <p:spPr>
          <a:xfrm>
            <a:off x="838200" y="365125"/>
            <a:ext cx="10515600" cy="1325563"/>
          </a:xfrm>
          <a:prstGeom prst="rect">
            <a:avLst/>
          </a:prstGeom>
        </p:spPr>
        <p:txBody>
          <a:bodyPr/>
          <a:lstStyle/>
          <a:p>
            <a:r>
              <a:rPr lang="en-US" dirty="0">
                <a:solidFill>
                  <a:schemeClr val="bg1">
                    <a:lumMod val="75000"/>
                    <a:lumOff val="25000"/>
                  </a:schemeClr>
                </a:solidFill>
              </a:rPr>
              <a:t>Purpose</a:t>
            </a:r>
            <a:r>
              <a:rPr lang="en-US" baseline="0" dirty="0">
                <a:solidFill>
                  <a:schemeClr val="bg1">
                    <a:lumMod val="75000"/>
                    <a:lumOff val="25000"/>
                  </a:schemeClr>
                </a:solidFill>
              </a:rPr>
              <a:t> Must be Communicated to the Team</a:t>
            </a:r>
            <a:endParaRPr lang="en-US" dirty="0">
              <a:solidFill>
                <a:schemeClr val="bg1">
                  <a:lumMod val="75000"/>
                  <a:lumOff val="25000"/>
                </a:schemeClr>
              </a:solidFill>
            </a:endParaRPr>
          </a:p>
        </p:txBody>
      </p:sp>
      <p:sp>
        <p:nvSpPr>
          <p:cNvPr id="4" name="TextBox 3">
            <a:extLst>
              <a:ext uri="{FF2B5EF4-FFF2-40B4-BE49-F238E27FC236}">
                <a16:creationId xmlns:a16="http://schemas.microsoft.com/office/drawing/2014/main" id="{6FA4B7F3-1846-4A03-BAA1-DBFC4757BE7F}"/>
              </a:ext>
            </a:extLst>
          </p:cNvPr>
          <p:cNvSpPr txBox="1"/>
          <p:nvPr/>
        </p:nvSpPr>
        <p:spPr>
          <a:xfrm>
            <a:off x="2256991" y="1997839"/>
            <a:ext cx="7678017" cy="2862322"/>
          </a:xfrm>
          <a:prstGeom prst="rect">
            <a:avLst/>
          </a:prstGeom>
          <a:noFill/>
        </p:spPr>
        <p:txBody>
          <a:bodyPr wrap="square" rtlCol="0">
            <a:spAutoFit/>
          </a:bodyPr>
          <a:lstStyle/>
          <a:p>
            <a:pPr algn="ctr"/>
            <a:r>
              <a:rPr lang="en-US" sz="3600" b="1" i="1" dirty="0">
                <a:latin typeface="+mj-lt"/>
              </a:rPr>
              <a:t>“Employees most favor hearing about the impact of their company’s products and services through client and customer stories, employee stories, and leadership messages.”</a:t>
            </a:r>
          </a:p>
        </p:txBody>
      </p:sp>
      <p:sp>
        <p:nvSpPr>
          <p:cNvPr id="5" name="Rectangle 4">
            <a:extLst>
              <a:ext uri="{FF2B5EF4-FFF2-40B4-BE49-F238E27FC236}">
                <a16:creationId xmlns:a16="http://schemas.microsoft.com/office/drawing/2014/main" id="{94EB8FEE-D0F9-483C-B34B-121A9FE45679}"/>
              </a:ext>
            </a:extLst>
          </p:cNvPr>
          <p:cNvSpPr/>
          <p:nvPr/>
        </p:nvSpPr>
        <p:spPr>
          <a:xfrm>
            <a:off x="7721202" y="6484051"/>
            <a:ext cx="3632598" cy="369332"/>
          </a:xfrm>
          <a:prstGeom prst="rect">
            <a:avLst/>
          </a:prstGeom>
        </p:spPr>
        <p:txBody>
          <a:bodyPr wrap="none">
            <a:spAutoFit/>
          </a:bodyPr>
          <a:lstStyle/>
          <a:p>
            <a:pPr lvl="0"/>
            <a:r>
              <a:rPr lang="en-US" dirty="0">
                <a:solidFill>
                  <a:srgbClr val="FFFFFF"/>
                </a:solidFill>
              </a:rPr>
              <a:t>PWC’s “Putting Purpose to Work Survey”</a:t>
            </a:r>
          </a:p>
        </p:txBody>
      </p:sp>
    </p:spTree>
    <p:extLst>
      <p:ext uri="{BB962C8B-B14F-4D97-AF65-F5344CB8AC3E}">
        <p14:creationId xmlns:p14="http://schemas.microsoft.com/office/powerpoint/2010/main" val="2653618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p:cNvGrpSpPr/>
          <p:nvPr/>
        </p:nvGrpSpPr>
        <p:grpSpPr>
          <a:xfrm>
            <a:off x="8167022" y="2116930"/>
            <a:ext cx="2236150" cy="2860182"/>
            <a:chOff x="-188000" y="2291048"/>
            <a:chExt cx="2236150" cy="2860182"/>
          </a:xfrm>
        </p:grpSpPr>
        <p:grpSp>
          <p:nvGrpSpPr>
            <p:cNvPr id="3" name="Group 14"/>
            <p:cNvGrpSpPr/>
            <p:nvPr/>
          </p:nvGrpSpPr>
          <p:grpSpPr>
            <a:xfrm>
              <a:off x="-188000" y="2291048"/>
              <a:ext cx="1983235" cy="2334797"/>
              <a:chOff x="-188000" y="3526123"/>
              <a:chExt cx="1983235" cy="2334797"/>
            </a:xfrm>
          </p:grpSpPr>
          <p:sp>
            <p:nvSpPr>
              <p:cNvPr id="4" name="Rectangle 3"/>
              <p:cNvSpPr/>
              <p:nvPr/>
            </p:nvSpPr>
            <p:spPr>
              <a:xfrm>
                <a:off x="-188000" y="3526123"/>
                <a:ext cx="1983235" cy="400110"/>
              </a:xfrm>
              <a:prstGeom prst="rect">
                <a:avLst/>
              </a:prstGeom>
            </p:spPr>
            <p:txBody>
              <a:bodyPr wrap="none">
                <a:spAutoFit/>
              </a:bodyPr>
              <a:lstStyle/>
              <a:p>
                <a:pPr algn="ctr"/>
                <a:r>
                  <a:rPr lang="en-US" sz="2000" b="1" dirty="0">
                    <a:solidFill>
                      <a:prstClr val="white"/>
                    </a:solidFill>
                    <a:effectLst>
                      <a:outerShdw blurRad="38100" dist="38100" dir="2700000" algn="tl">
                        <a:srgbClr val="000000">
                          <a:alpha val="43137"/>
                        </a:srgbClr>
                      </a:outerShdw>
                    </a:effectLst>
                    <a:latin typeface="Arial Narrow"/>
                  </a:rPr>
                  <a:t>Right Hemisphere</a:t>
                </a:r>
              </a:p>
            </p:txBody>
          </p:sp>
          <p:sp>
            <p:nvSpPr>
              <p:cNvPr id="6" name="Rectangle 5"/>
              <p:cNvSpPr/>
              <p:nvPr/>
            </p:nvSpPr>
            <p:spPr>
              <a:xfrm>
                <a:off x="7207" y="5460810"/>
                <a:ext cx="1269899" cy="400110"/>
              </a:xfrm>
              <a:prstGeom prst="rect">
                <a:avLst/>
              </a:prstGeom>
            </p:spPr>
            <p:txBody>
              <a:bodyPr wrap="none">
                <a:spAutoFit/>
              </a:bodyPr>
              <a:lstStyle/>
              <a:p>
                <a:pPr algn="ctr"/>
                <a:r>
                  <a:rPr lang="en-US" sz="2000" b="1" dirty="0">
                    <a:solidFill>
                      <a:prstClr val="white"/>
                    </a:solidFill>
                    <a:effectLst>
                      <a:outerShdw blurRad="38100" dist="38100" dir="2700000" algn="tl">
                        <a:srgbClr val="000000">
                          <a:alpha val="43137"/>
                        </a:srgbClr>
                      </a:outerShdw>
                    </a:effectLst>
                    <a:latin typeface="Arial Narrow"/>
                  </a:rPr>
                  <a:t>Long Term</a:t>
                </a:r>
              </a:p>
            </p:txBody>
          </p:sp>
        </p:grpSp>
        <p:sp>
          <p:nvSpPr>
            <p:cNvPr id="9" name="Rectangle 8"/>
            <p:cNvSpPr/>
            <p:nvPr/>
          </p:nvSpPr>
          <p:spPr>
            <a:xfrm>
              <a:off x="7207" y="4751120"/>
              <a:ext cx="2040943" cy="400110"/>
            </a:xfrm>
            <a:prstGeom prst="rect">
              <a:avLst/>
            </a:prstGeom>
          </p:spPr>
          <p:txBody>
            <a:bodyPr wrap="none">
              <a:spAutoFit/>
            </a:bodyPr>
            <a:lstStyle/>
            <a:p>
              <a:pPr algn="ctr"/>
              <a:r>
                <a:rPr lang="en-US" sz="2000" b="1" dirty="0">
                  <a:solidFill>
                    <a:prstClr val="white"/>
                  </a:solidFill>
                  <a:effectLst>
                    <a:outerShdw blurRad="38100" dist="38100" dir="2700000" algn="tl">
                      <a:srgbClr val="000000">
                        <a:alpha val="43137"/>
                      </a:srgbClr>
                    </a:outerShdw>
                  </a:effectLst>
                  <a:latin typeface="Arial Narrow"/>
                </a:rPr>
                <a:t>Business Focused</a:t>
              </a:r>
            </a:p>
          </p:txBody>
        </p:sp>
      </p:grpSp>
      <p:grpSp>
        <p:nvGrpSpPr>
          <p:cNvPr id="18" name="Group 17"/>
          <p:cNvGrpSpPr/>
          <p:nvPr/>
        </p:nvGrpSpPr>
        <p:grpSpPr>
          <a:xfrm>
            <a:off x="1892731" y="2098597"/>
            <a:ext cx="2608451" cy="2777916"/>
            <a:chOff x="-1199711" y="2482970"/>
            <a:chExt cx="2608451" cy="2777916"/>
          </a:xfrm>
        </p:grpSpPr>
        <p:sp>
          <p:nvSpPr>
            <p:cNvPr id="5" name="Rectangle 4"/>
            <p:cNvSpPr/>
            <p:nvPr/>
          </p:nvSpPr>
          <p:spPr>
            <a:xfrm>
              <a:off x="-1199711" y="2482970"/>
              <a:ext cx="2354591" cy="400110"/>
            </a:xfrm>
            <a:prstGeom prst="rect">
              <a:avLst/>
            </a:prstGeom>
          </p:spPr>
          <p:txBody>
            <a:bodyPr wrap="square">
              <a:spAutoFit/>
            </a:bodyPr>
            <a:lstStyle/>
            <a:p>
              <a:pPr algn="r"/>
              <a:r>
                <a:rPr lang="en-US" sz="2000" b="1" dirty="0">
                  <a:solidFill>
                    <a:prstClr val="white"/>
                  </a:solidFill>
                  <a:effectLst>
                    <a:outerShdw blurRad="38100" dist="38100" dir="2700000" algn="tl">
                      <a:srgbClr val="000000">
                        <a:alpha val="43137"/>
                      </a:srgbClr>
                    </a:outerShdw>
                  </a:effectLst>
                  <a:latin typeface="Arial Narrow"/>
                </a:rPr>
                <a:t>Left Hemisphere</a:t>
              </a:r>
            </a:p>
          </p:txBody>
        </p:sp>
        <p:sp>
          <p:nvSpPr>
            <p:cNvPr id="10" name="Rectangle 9"/>
            <p:cNvSpPr/>
            <p:nvPr/>
          </p:nvSpPr>
          <p:spPr>
            <a:xfrm>
              <a:off x="-624504" y="4324112"/>
              <a:ext cx="1364476" cy="400110"/>
            </a:xfrm>
            <a:prstGeom prst="rect">
              <a:avLst/>
            </a:prstGeom>
          </p:spPr>
          <p:txBody>
            <a:bodyPr wrap="none">
              <a:spAutoFit/>
            </a:bodyPr>
            <a:lstStyle/>
            <a:p>
              <a:pPr algn="ctr"/>
              <a:r>
                <a:rPr lang="en-US" sz="2000" b="1" dirty="0">
                  <a:solidFill>
                    <a:prstClr val="white"/>
                  </a:solidFill>
                  <a:effectLst>
                    <a:outerShdw blurRad="38100" dist="38100" dir="2700000" algn="tl">
                      <a:srgbClr val="000000">
                        <a:alpha val="43137"/>
                      </a:srgbClr>
                    </a:outerShdw>
                  </a:effectLst>
                  <a:latin typeface="Arial Narrow"/>
                </a:rPr>
                <a:t>Short Term </a:t>
              </a:r>
            </a:p>
          </p:txBody>
        </p:sp>
        <p:sp>
          <p:nvSpPr>
            <p:cNvPr id="11" name="Rectangle 10"/>
            <p:cNvSpPr/>
            <p:nvPr/>
          </p:nvSpPr>
          <p:spPr>
            <a:xfrm>
              <a:off x="-632204" y="4860776"/>
              <a:ext cx="2040944" cy="400110"/>
            </a:xfrm>
            <a:prstGeom prst="rect">
              <a:avLst/>
            </a:prstGeom>
          </p:spPr>
          <p:txBody>
            <a:bodyPr wrap="none">
              <a:spAutoFit/>
            </a:bodyPr>
            <a:lstStyle/>
            <a:p>
              <a:pPr algn="ctr"/>
              <a:r>
                <a:rPr lang="en-US" sz="2000" b="1" dirty="0">
                  <a:solidFill>
                    <a:prstClr val="white"/>
                  </a:solidFill>
                  <a:effectLst>
                    <a:outerShdw blurRad="38100" dist="38100" dir="2700000" algn="tl">
                      <a:srgbClr val="000000">
                        <a:alpha val="43137"/>
                      </a:srgbClr>
                    </a:outerShdw>
                  </a:effectLst>
                  <a:latin typeface="Arial Narrow"/>
                </a:rPr>
                <a:t>Schedule Focused</a:t>
              </a:r>
            </a:p>
          </p:txBody>
        </p:sp>
      </p:grpSp>
      <p:sp>
        <p:nvSpPr>
          <p:cNvPr id="2" name="Slide Number Placeholder 1"/>
          <p:cNvSpPr>
            <a:spLocks noGrp="1"/>
          </p:cNvSpPr>
          <p:nvPr>
            <p:ph type="sldNum" sz="quarter" idx="4"/>
          </p:nvPr>
        </p:nvSpPr>
        <p:spPr/>
        <p:txBody>
          <a:bodyPr/>
          <a:lstStyle/>
          <a:p>
            <a:fld id="{C34FAA5E-7FB0-4E59-8CF2-002F1F791363}" type="slidenum">
              <a:rPr lang="en-US" smtClean="0"/>
              <a:pPr/>
              <a:t>19</a:t>
            </a:fld>
            <a:endParaRPr lang="en-US"/>
          </a:p>
        </p:txBody>
      </p:sp>
      <p:sp>
        <p:nvSpPr>
          <p:cNvPr id="7" name="Title 6">
            <a:extLst>
              <a:ext uri="{FF2B5EF4-FFF2-40B4-BE49-F238E27FC236}">
                <a16:creationId xmlns:a16="http://schemas.microsoft.com/office/drawing/2014/main" id="{CA28647E-BD7D-428C-80FC-C01635EF7690}"/>
              </a:ext>
            </a:extLst>
          </p:cNvPr>
          <p:cNvSpPr>
            <a:spLocks noGrp="1"/>
          </p:cNvSpPr>
          <p:nvPr>
            <p:ph type="title" idx="4294967295"/>
          </p:nvPr>
        </p:nvSpPr>
        <p:spPr>
          <a:xfrm>
            <a:off x="1092169" y="182286"/>
            <a:ext cx="10515600" cy="1325562"/>
          </a:xfrm>
          <a:prstGeom prst="rect">
            <a:avLst/>
          </a:prstGeom>
        </p:spPr>
        <p:txBody>
          <a:bodyPr/>
          <a:lstStyle/>
          <a:p>
            <a:r>
              <a:rPr lang="en-US" dirty="0">
                <a:solidFill>
                  <a:schemeClr val="bg1">
                    <a:lumMod val="75000"/>
                    <a:lumOff val="25000"/>
                  </a:schemeClr>
                </a:solidFill>
              </a:rPr>
              <a:t>Why Project Managers Struggle</a:t>
            </a:r>
          </a:p>
        </p:txBody>
      </p:sp>
      <p:sp>
        <p:nvSpPr>
          <p:cNvPr id="12" name="TextBox 11">
            <a:extLst>
              <a:ext uri="{FF2B5EF4-FFF2-40B4-BE49-F238E27FC236}">
                <a16:creationId xmlns:a16="http://schemas.microsoft.com/office/drawing/2014/main" id="{DE12A0D2-122B-4327-A0D1-D2C5AE9DF4F0}"/>
              </a:ext>
            </a:extLst>
          </p:cNvPr>
          <p:cNvSpPr txBox="1"/>
          <p:nvPr/>
        </p:nvSpPr>
        <p:spPr>
          <a:xfrm>
            <a:off x="8548918" y="5824242"/>
            <a:ext cx="3058851" cy="461665"/>
          </a:xfrm>
          <a:prstGeom prst="rect">
            <a:avLst/>
          </a:prstGeom>
          <a:noFill/>
        </p:spPr>
        <p:txBody>
          <a:bodyPr wrap="none" rtlCol="0">
            <a:spAutoFit/>
          </a:bodyPr>
          <a:lstStyle/>
          <a:p>
            <a:r>
              <a:rPr lang="en-US" sz="2400" b="1" dirty="0">
                <a:latin typeface="+mj-lt"/>
              </a:rPr>
              <a:t>Build the Right Solution</a:t>
            </a:r>
          </a:p>
        </p:txBody>
      </p:sp>
      <p:sp>
        <p:nvSpPr>
          <p:cNvPr id="55" name="TextBox 54">
            <a:extLst>
              <a:ext uri="{FF2B5EF4-FFF2-40B4-BE49-F238E27FC236}">
                <a16:creationId xmlns:a16="http://schemas.microsoft.com/office/drawing/2014/main" id="{4A912CBA-EA30-44AC-A2F9-137726BB868B}"/>
              </a:ext>
            </a:extLst>
          </p:cNvPr>
          <p:cNvSpPr txBox="1"/>
          <p:nvPr/>
        </p:nvSpPr>
        <p:spPr>
          <a:xfrm>
            <a:off x="1620750" y="5953326"/>
            <a:ext cx="2562368" cy="461665"/>
          </a:xfrm>
          <a:prstGeom prst="rect">
            <a:avLst/>
          </a:prstGeom>
          <a:noFill/>
        </p:spPr>
        <p:txBody>
          <a:bodyPr wrap="none" rtlCol="0">
            <a:spAutoFit/>
          </a:bodyPr>
          <a:lstStyle/>
          <a:p>
            <a:r>
              <a:rPr lang="en-US" sz="2400" b="1" dirty="0">
                <a:latin typeface="+mj-lt"/>
              </a:rPr>
              <a:t>Build the Right Way</a:t>
            </a:r>
          </a:p>
        </p:txBody>
      </p:sp>
      <p:pic>
        <p:nvPicPr>
          <p:cNvPr id="8" name="Picture 7">
            <a:extLst>
              <a:ext uri="{FF2B5EF4-FFF2-40B4-BE49-F238E27FC236}">
                <a16:creationId xmlns:a16="http://schemas.microsoft.com/office/drawing/2014/main" id="{40BC7AC1-7C7B-3B21-7693-8D1A3315507C}"/>
              </a:ext>
            </a:extLst>
          </p:cNvPr>
          <p:cNvPicPr>
            <a:picLocks noChangeAspect="1"/>
          </p:cNvPicPr>
          <p:nvPr/>
        </p:nvPicPr>
        <p:blipFill>
          <a:blip r:embed="rId4"/>
          <a:stretch>
            <a:fillRect/>
          </a:stretch>
        </p:blipFill>
        <p:spPr>
          <a:xfrm>
            <a:off x="4593116" y="1224912"/>
            <a:ext cx="3573906" cy="4599330"/>
          </a:xfrm>
          <a:prstGeom prst="rect">
            <a:avLst/>
          </a:prstGeom>
        </p:spPr>
      </p:pic>
    </p:spTree>
    <p:custDataLst>
      <p:tags r:id="rId1"/>
    </p:custDataLst>
    <p:extLst>
      <p:ext uri="{BB962C8B-B14F-4D97-AF65-F5344CB8AC3E}">
        <p14:creationId xmlns:p14="http://schemas.microsoft.com/office/powerpoint/2010/main" val="528096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55"/>
                                        </p:tgtEl>
                                        <p:attrNameLst>
                                          <p:attrName>style.visibility</p:attrName>
                                        </p:attrNameLst>
                                      </p:cBhvr>
                                      <p:to>
                                        <p:strVal val="visible"/>
                                      </p:to>
                                    </p:set>
                                    <p:anim calcmode="lin" valueType="num">
                                      <p:cBhvr>
                                        <p:cTn id="13" dur="500" fill="hold"/>
                                        <p:tgtEl>
                                          <p:spTgt spid="55"/>
                                        </p:tgtEl>
                                        <p:attrNameLst>
                                          <p:attrName>ppt_w</p:attrName>
                                        </p:attrNameLst>
                                      </p:cBhvr>
                                      <p:tavLst>
                                        <p:tav tm="0">
                                          <p:val>
                                            <p:fltVal val="0"/>
                                          </p:val>
                                        </p:tav>
                                        <p:tav tm="100000">
                                          <p:val>
                                            <p:strVal val="#ppt_w"/>
                                          </p:val>
                                        </p:tav>
                                      </p:tavLst>
                                    </p:anim>
                                    <p:anim calcmode="lin" valueType="num">
                                      <p:cBhvr>
                                        <p:cTn id="14" dur="500" fill="hold"/>
                                        <p:tgtEl>
                                          <p:spTgt spid="55"/>
                                        </p:tgtEl>
                                        <p:attrNameLst>
                                          <p:attrName>ppt_h</p:attrName>
                                        </p:attrNameLst>
                                      </p:cBhvr>
                                      <p:tavLst>
                                        <p:tav tm="0">
                                          <p:val>
                                            <p:fltVal val="0"/>
                                          </p:val>
                                        </p:tav>
                                        <p:tav tm="100000">
                                          <p:val>
                                            <p:strVal val="#ppt_h"/>
                                          </p:val>
                                        </p:tav>
                                      </p:tavLst>
                                    </p:anim>
                                    <p:animEffect transition="in" filter="fade">
                                      <p:cBhvr>
                                        <p:cTn id="15" dur="500"/>
                                        <p:tgtEl>
                                          <p:spTgt spid="55"/>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p:cTn id="20" dur="500" fill="hold"/>
                                        <p:tgtEl>
                                          <p:spTgt spid="12"/>
                                        </p:tgtEl>
                                        <p:attrNameLst>
                                          <p:attrName>ppt_w</p:attrName>
                                        </p:attrNameLst>
                                      </p:cBhvr>
                                      <p:tavLst>
                                        <p:tav tm="0">
                                          <p:val>
                                            <p:fltVal val="0"/>
                                          </p:val>
                                        </p:tav>
                                        <p:tav tm="100000">
                                          <p:val>
                                            <p:strVal val="#ppt_w"/>
                                          </p:val>
                                        </p:tav>
                                      </p:tavLst>
                                    </p:anim>
                                    <p:anim calcmode="lin" valueType="num">
                                      <p:cBhvr>
                                        <p:cTn id="21" dur="500" fill="hold"/>
                                        <p:tgtEl>
                                          <p:spTgt spid="12"/>
                                        </p:tgtEl>
                                        <p:attrNameLst>
                                          <p:attrName>ppt_h</p:attrName>
                                        </p:attrNameLst>
                                      </p:cBhvr>
                                      <p:tavLst>
                                        <p:tav tm="0">
                                          <p:val>
                                            <p:fltVal val="0"/>
                                          </p:val>
                                        </p:tav>
                                        <p:tav tm="100000">
                                          <p:val>
                                            <p:strVal val="#ppt_h"/>
                                          </p:val>
                                        </p:tav>
                                      </p:tavLst>
                                    </p:anim>
                                    <p:animEffect transition="in" filter="fade">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5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88405" y="2446859"/>
            <a:ext cx="1991251" cy="461665"/>
          </a:xfrm>
          <a:prstGeom prst="rect">
            <a:avLst/>
          </a:prstGeom>
        </p:spPr>
        <p:txBody>
          <a:bodyPr wrap="none">
            <a:spAutoFit/>
          </a:bodyPr>
          <a:lstStyle/>
          <a:p>
            <a:pPr marL="342900" indent="-342900" algn="ctr">
              <a:buClr>
                <a:srgbClr val="FFC627"/>
              </a:buClr>
              <a:buFont typeface="Wingdings" panose="05000000000000000000" pitchFamily="2" charset="2"/>
              <a:buChar char="§"/>
            </a:pPr>
            <a:r>
              <a:rPr lang="en-US" sz="2400" b="1" dirty="0">
                <a:solidFill>
                  <a:prstClr val="white"/>
                </a:solidFill>
                <a:effectLst>
                  <a:outerShdw blurRad="38100" dist="38100" dir="2700000" algn="tl">
                    <a:srgbClr val="000000">
                      <a:alpha val="43137"/>
                    </a:srgbClr>
                  </a:outerShdw>
                </a:effectLst>
                <a:latin typeface="Arial Narrow"/>
              </a:rPr>
              <a:t>Quantitative</a:t>
            </a:r>
          </a:p>
        </p:txBody>
      </p:sp>
      <p:sp>
        <p:nvSpPr>
          <p:cNvPr id="5" name="Rectangle 4"/>
          <p:cNvSpPr/>
          <p:nvPr/>
        </p:nvSpPr>
        <p:spPr>
          <a:xfrm>
            <a:off x="2297639" y="4275659"/>
            <a:ext cx="2198807" cy="461665"/>
          </a:xfrm>
          <a:prstGeom prst="rect">
            <a:avLst/>
          </a:prstGeom>
        </p:spPr>
        <p:txBody>
          <a:bodyPr wrap="none">
            <a:spAutoFit/>
          </a:bodyPr>
          <a:lstStyle/>
          <a:p>
            <a:pPr marL="342900" indent="-342900" algn="ctr">
              <a:buClr>
                <a:srgbClr val="FFC627"/>
              </a:buClr>
              <a:buFont typeface="Wingdings" panose="05000000000000000000" pitchFamily="2" charset="2"/>
              <a:buChar char="§"/>
            </a:pPr>
            <a:r>
              <a:rPr lang="en-US" sz="2400" b="1" dirty="0">
                <a:solidFill>
                  <a:prstClr val="white"/>
                </a:solidFill>
                <a:effectLst>
                  <a:outerShdw blurRad="38100" dist="38100" dir="2700000" algn="tl">
                    <a:srgbClr val="000000">
                      <a:alpha val="43137"/>
                    </a:srgbClr>
                  </a:outerShdw>
                </a:effectLst>
                <a:latin typeface="Arial Narrow"/>
              </a:rPr>
              <a:t>Task Oriented</a:t>
            </a:r>
          </a:p>
        </p:txBody>
      </p:sp>
      <p:sp>
        <p:nvSpPr>
          <p:cNvPr id="6" name="Rectangle 5"/>
          <p:cNvSpPr/>
          <p:nvPr/>
        </p:nvSpPr>
        <p:spPr>
          <a:xfrm>
            <a:off x="2288405" y="3056459"/>
            <a:ext cx="2763898" cy="461665"/>
          </a:xfrm>
          <a:prstGeom prst="rect">
            <a:avLst/>
          </a:prstGeom>
        </p:spPr>
        <p:txBody>
          <a:bodyPr wrap="none">
            <a:spAutoFit/>
          </a:bodyPr>
          <a:lstStyle/>
          <a:p>
            <a:pPr marL="342900" indent="-342900" algn="ctr">
              <a:buClr>
                <a:srgbClr val="FFC627"/>
              </a:buClr>
              <a:buFont typeface="Wingdings" panose="05000000000000000000" pitchFamily="2" charset="2"/>
              <a:buChar char="§"/>
            </a:pPr>
            <a:r>
              <a:rPr lang="en-US" sz="2400" b="1" dirty="0">
                <a:solidFill>
                  <a:prstClr val="white"/>
                </a:solidFill>
                <a:effectLst>
                  <a:outerShdw blurRad="38100" dist="38100" dir="2700000" algn="tl">
                    <a:srgbClr val="000000">
                      <a:alpha val="43137"/>
                    </a:srgbClr>
                  </a:outerShdw>
                </a:effectLst>
                <a:latin typeface="Arial Narrow"/>
              </a:rPr>
              <a:t>Internally Focused</a:t>
            </a:r>
          </a:p>
        </p:txBody>
      </p:sp>
      <p:sp>
        <p:nvSpPr>
          <p:cNvPr id="9" name="Rectangle 8"/>
          <p:cNvSpPr/>
          <p:nvPr/>
        </p:nvSpPr>
        <p:spPr>
          <a:xfrm>
            <a:off x="2288405" y="3666059"/>
            <a:ext cx="2888932" cy="461665"/>
          </a:xfrm>
          <a:prstGeom prst="rect">
            <a:avLst/>
          </a:prstGeom>
        </p:spPr>
        <p:txBody>
          <a:bodyPr wrap="none">
            <a:spAutoFit/>
          </a:bodyPr>
          <a:lstStyle/>
          <a:p>
            <a:pPr marL="342900" indent="-342900" algn="ctr">
              <a:buClr>
                <a:srgbClr val="FFC627"/>
              </a:buClr>
              <a:buFont typeface="Wingdings" panose="05000000000000000000" pitchFamily="2" charset="2"/>
              <a:buChar char="§"/>
            </a:pPr>
            <a:r>
              <a:rPr lang="en-US" sz="2400" b="1" dirty="0">
                <a:solidFill>
                  <a:prstClr val="white"/>
                </a:solidFill>
                <a:effectLst>
                  <a:outerShdw blurRad="38100" dist="38100" dir="2700000" algn="tl">
                    <a:srgbClr val="000000">
                      <a:alpha val="43137"/>
                    </a:srgbClr>
                  </a:outerShdw>
                </a:effectLst>
                <a:latin typeface="Arial Narrow"/>
              </a:rPr>
              <a:t>Position of Scarcity</a:t>
            </a:r>
          </a:p>
        </p:txBody>
      </p:sp>
      <p:sp>
        <p:nvSpPr>
          <p:cNvPr id="11" name="Rectangle 10"/>
          <p:cNvSpPr/>
          <p:nvPr/>
        </p:nvSpPr>
        <p:spPr>
          <a:xfrm>
            <a:off x="2297638" y="4885259"/>
            <a:ext cx="4091954" cy="461665"/>
          </a:xfrm>
          <a:prstGeom prst="rect">
            <a:avLst/>
          </a:prstGeom>
        </p:spPr>
        <p:txBody>
          <a:bodyPr wrap="none">
            <a:spAutoFit/>
          </a:bodyPr>
          <a:lstStyle/>
          <a:p>
            <a:pPr marL="342900" indent="-342900" algn="ctr">
              <a:buClr>
                <a:srgbClr val="FFC627"/>
              </a:buClr>
              <a:buFont typeface="Wingdings" panose="05000000000000000000" pitchFamily="2" charset="2"/>
              <a:buChar char="§"/>
            </a:pPr>
            <a:r>
              <a:rPr lang="en-US" sz="2400" b="1" dirty="0">
                <a:solidFill>
                  <a:prstClr val="white"/>
                </a:solidFill>
                <a:effectLst>
                  <a:outerShdw blurRad="38100" dist="38100" dir="2700000" algn="tl">
                    <a:srgbClr val="000000">
                      <a:alpha val="43137"/>
                    </a:srgbClr>
                  </a:outerShdw>
                </a:effectLst>
                <a:latin typeface="Arial Narrow"/>
              </a:rPr>
              <a:t>Short Term Revenue Focused</a:t>
            </a:r>
          </a:p>
        </p:txBody>
      </p:sp>
      <p:sp>
        <p:nvSpPr>
          <p:cNvPr id="2" name="Slide Number Placeholder 1"/>
          <p:cNvSpPr>
            <a:spLocks noGrp="1"/>
          </p:cNvSpPr>
          <p:nvPr>
            <p:ph type="sldNum" sz="quarter" idx="4"/>
          </p:nvPr>
        </p:nvSpPr>
        <p:spPr>
          <a:xfrm>
            <a:off x="5582082" y="6488258"/>
            <a:ext cx="1034475" cy="365125"/>
          </a:xfrm>
        </p:spPr>
        <p:txBody>
          <a:bodyPr/>
          <a:lstStyle/>
          <a:p>
            <a:pPr fontAlgn="base">
              <a:spcBef>
                <a:spcPct val="0"/>
              </a:spcBef>
              <a:spcAft>
                <a:spcPct val="0"/>
              </a:spcAft>
            </a:pPr>
            <a:fld id="{C34FAA5E-7FB0-4E59-8CF2-002F1F791363}" type="slidenum">
              <a:rPr lang="en-US">
                <a:solidFill>
                  <a:srgbClr val="FFFFFF">
                    <a:tint val="75000"/>
                  </a:srgbClr>
                </a:solidFill>
                <a:latin typeface="Arial" pitchFamily="34" charset="0"/>
              </a:rPr>
              <a:pPr fontAlgn="base">
                <a:spcBef>
                  <a:spcPct val="0"/>
                </a:spcBef>
                <a:spcAft>
                  <a:spcPct val="0"/>
                </a:spcAft>
              </a:pPr>
              <a:t>20</a:t>
            </a:fld>
            <a:endParaRPr lang="en-US">
              <a:solidFill>
                <a:srgbClr val="FFFFFF">
                  <a:tint val="75000"/>
                </a:srgbClr>
              </a:solidFill>
              <a:latin typeface="Arial" pitchFamily="34" charset="0"/>
            </a:endParaRPr>
          </a:p>
        </p:txBody>
      </p:sp>
      <p:sp>
        <p:nvSpPr>
          <p:cNvPr id="3" name="Title 2">
            <a:extLst>
              <a:ext uri="{FF2B5EF4-FFF2-40B4-BE49-F238E27FC236}">
                <a16:creationId xmlns:a16="http://schemas.microsoft.com/office/drawing/2014/main" id="{51485536-6BE4-419C-91AB-91089C3355ED}"/>
              </a:ext>
            </a:extLst>
          </p:cNvPr>
          <p:cNvSpPr>
            <a:spLocks noGrp="1"/>
          </p:cNvSpPr>
          <p:nvPr>
            <p:ph type="title" idx="4294967295"/>
          </p:nvPr>
        </p:nvSpPr>
        <p:spPr>
          <a:xfrm>
            <a:off x="2447778" y="365125"/>
            <a:ext cx="7357404" cy="1325563"/>
          </a:xfrm>
          <a:prstGeom prst="rect">
            <a:avLst/>
          </a:prstGeom>
        </p:spPr>
        <p:txBody>
          <a:bodyPr/>
          <a:lstStyle/>
          <a:p>
            <a:pPr rtl="0" eaLnBrk="1" latinLnBrk="0" hangingPunct="1"/>
            <a:r>
              <a:rPr lang="en-US" sz="3600" kern="1200" dirty="0">
                <a:solidFill>
                  <a:schemeClr val="bg1">
                    <a:lumMod val="75000"/>
                    <a:lumOff val="25000"/>
                  </a:schemeClr>
                </a:solidFill>
                <a:effectLst/>
                <a:latin typeface="Arial Narrow" panose="020B0606020202030204" pitchFamily="34" charset="0"/>
                <a:ea typeface="Osaka"/>
                <a:cs typeface="+mn-cs"/>
              </a:rPr>
              <a:t>Goal Oriented Projects Usually</a:t>
            </a:r>
            <a:r>
              <a:rPr lang="en-US" sz="3600" kern="0" baseline="0" dirty="0">
                <a:solidFill>
                  <a:schemeClr val="bg1">
                    <a:lumMod val="75000"/>
                    <a:lumOff val="25000"/>
                  </a:schemeClr>
                </a:solidFill>
                <a:effectLst/>
                <a:latin typeface="+mj-lt"/>
                <a:ea typeface="+mj-ea"/>
                <a:cs typeface="+mn-cs"/>
              </a:rPr>
              <a:t> </a:t>
            </a:r>
            <a:r>
              <a:rPr lang="en-US" sz="3600" kern="1200" dirty="0">
                <a:solidFill>
                  <a:schemeClr val="bg1">
                    <a:lumMod val="75000"/>
                    <a:lumOff val="25000"/>
                  </a:schemeClr>
                </a:solidFill>
                <a:effectLst/>
                <a:latin typeface="Arial Narrow" panose="020B0606020202030204" pitchFamily="34" charset="0"/>
                <a:ea typeface="Osaka"/>
                <a:cs typeface="+mn-cs"/>
              </a:rPr>
              <a:t>Depend on Short Term Tactical Thinking</a:t>
            </a:r>
            <a:endParaRPr lang="en-US" dirty="0">
              <a:solidFill>
                <a:schemeClr val="bg1">
                  <a:lumMod val="75000"/>
                  <a:lumOff val="25000"/>
                </a:schemeClr>
              </a:solidFill>
            </a:endParaRPr>
          </a:p>
        </p:txBody>
      </p:sp>
      <p:grpSp>
        <p:nvGrpSpPr>
          <p:cNvPr id="25" name="Group 24">
            <a:extLst>
              <a:ext uri="{FF2B5EF4-FFF2-40B4-BE49-F238E27FC236}">
                <a16:creationId xmlns:a16="http://schemas.microsoft.com/office/drawing/2014/main" id="{01DD6F77-1BED-4193-9CB1-8A8C2BD325A9}"/>
              </a:ext>
            </a:extLst>
          </p:cNvPr>
          <p:cNvGrpSpPr/>
          <p:nvPr/>
        </p:nvGrpSpPr>
        <p:grpSpPr>
          <a:xfrm>
            <a:off x="3252355" y="5576068"/>
            <a:ext cx="5704609" cy="899078"/>
            <a:chOff x="2576513" y="4845050"/>
            <a:chExt cx="4000500" cy="899078"/>
          </a:xfrm>
        </p:grpSpPr>
        <p:grpSp>
          <p:nvGrpSpPr>
            <p:cNvPr id="26" name="Group 56">
              <a:extLst>
                <a:ext uri="{FF2B5EF4-FFF2-40B4-BE49-F238E27FC236}">
                  <a16:creationId xmlns:a16="http://schemas.microsoft.com/office/drawing/2014/main" id="{F40F2340-643E-47FA-9C3E-A7A3A50F2B85}"/>
                </a:ext>
              </a:extLst>
            </p:cNvPr>
            <p:cNvGrpSpPr/>
            <p:nvPr/>
          </p:nvGrpSpPr>
          <p:grpSpPr>
            <a:xfrm>
              <a:off x="2576513" y="4845050"/>
              <a:ext cx="4000500" cy="609600"/>
              <a:chOff x="285750" y="711200"/>
              <a:chExt cx="4876800" cy="568325"/>
            </a:xfrm>
          </p:grpSpPr>
          <p:sp>
            <p:nvSpPr>
              <p:cNvPr id="28" name="Rectangle 27">
                <a:extLst>
                  <a:ext uri="{FF2B5EF4-FFF2-40B4-BE49-F238E27FC236}">
                    <a16:creationId xmlns:a16="http://schemas.microsoft.com/office/drawing/2014/main" id="{01E7A16E-F5D7-4111-B1FF-597B3E5D6165}"/>
                  </a:ext>
                </a:extLst>
              </p:cNvPr>
              <p:cNvSpPr/>
              <p:nvPr/>
            </p:nvSpPr>
            <p:spPr bwMode="auto">
              <a:xfrm>
                <a:off x="285750" y="711200"/>
                <a:ext cx="4876800" cy="568325"/>
              </a:xfrm>
              <a:prstGeom prst="rect">
                <a:avLst/>
              </a:prstGeom>
              <a:gradFill flip="none" rotWithShape="1">
                <a:gsLst>
                  <a:gs pos="0">
                    <a:schemeClr val="accent4"/>
                  </a:gs>
                  <a:gs pos="100000">
                    <a:schemeClr val="bg1">
                      <a:lumMod val="90000"/>
                      <a:lumOff val="10000"/>
                    </a:schemeClr>
                  </a:gs>
                </a:gsLst>
                <a:lin ang="16200000" scaled="0"/>
                <a:tileRect/>
              </a:gradFill>
              <a:ln w="9525" cap="flat" cmpd="sng" algn="ctr">
                <a:noFill/>
                <a:prstDash val="solid"/>
                <a:round/>
                <a:headEnd type="none" w="med" len="med"/>
                <a:tailEnd type="none" w="med" len="med"/>
              </a:ln>
              <a:effectLst>
                <a:outerShdw blurRad="127000" dist="38100" dir="8100000">
                  <a:srgbClr val="000000">
                    <a:alpha val="75000"/>
                  </a:srgbClr>
                </a:outerShdw>
              </a:effectLst>
              <a:scene3d>
                <a:camera prst="orthographicFront"/>
                <a:lightRig rig="threePt" dir="t">
                  <a:rot lat="0" lon="0" rev="3360000"/>
                </a:lightRig>
              </a:scene3d>
              <a:sp3d extrusionH="152400" prstMaterial="softEdge">
                <a:bevelT h="25400"/>
                <a:bevelB h="25400"/>
              </a:sp3d>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dirty="0">
                  <a:latin typeface="Arial" charset="0"/>
                  <a:ea typeface="ＭＳ Ｐゴシック" pitchFamily="1" charset="-128"/>
                </a:endParaRPr>
              </a:p>
            </p:txBody>
          </p:sp>
          <p:sp>
            <p:nvSpPr>
              <p:cNvPr id="29" name="Rounded Rectangle 19">
                <a:extLst>
                  <a:ext uri="{FF2B5EF4-FFF2-40B4-BE49-F238E27FC236}">
                    <a16:creationId xmlns:a16="http://schemas.microsoft.com/office/drawing/2014/main" id="{DD606817-B352-4393-9BAD-C5A41507113D}"/>
                  </a:ext>
                </a:extLst>
              </p:cNvPr>
              <p:cNvSpPr/>
              <p:nvPr/>
            </p:nvSpPr>
            <p:spPr bwMode="auto">
              <a:xfrm>
                <a:off x="355600" y="741364"/>
                <a:ext cx="4705349" cy="97074"/>
              </a:xfrm>
              <a:prstGeom prst="roundRect">
                <a:avLst>
                  <a:gd name="adj" fmla="val 17348"/>
                </a:avLst>
              </a:prstGeom>
              <a:gradFill flip="none" rotWithShape="1">
                <a:gsLst>
                  <a:gs pos="30000">
                    <a:schemeClr val="tx1">
                      <a:alpha val="0"/>
                    </a:schemeClr>
                  </a:gs>
                  <a:gs pos="100000">
                    <a:srgbClr val="FFFFFF">
                      <a:alpha val="75000"/>
                    </a:srgbClr>
                  </a:gs>
                </a:gsLst>
                <a:lin ang="16200000" scaled="0"/>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dirty="0">
                  <a:latin typeface="Arial" charset="0"/>
                  <a:ea typeface="ＭＳ Ｐゴシック" pitchFamily="1" charset="-128"/>
                </a:endParaRPr>
              </a:p>
            </p:txBody>
          </p:sp>
        </p:grpSp>
        <p:sp>
          <p:nvSpPr>
            <p:cNvPr id="27" name="Rectangle 26">
              <a:extLst>
                <a:ext uri="{FF2B5EF4-FFF2-40B4-BE49-F238E27FC236}">
                  <a16:creationId xmlns:a16="http://schemas.microsoft.com/office/drawing/2014/main" id="{E20769CC-FEB1-4A73-BE7F-A4413AF0221D}"/>
                </a:ext>
              </a:extLst>
            </p:cNvPr>
            <p:cNvSpPr/>
            <p:nvPr/>
          </p:nvSpPr>
          <p:spPr>
            <a:xfrm>
              <a:off x="2606676" y="4913131"/>
              <a:ext cx="3927474" cy="830997"/>
            </a:xfrm>
            <a:prstGeom prst="rect">
              <a:avLst/>
            </a:prstGeom>
            <a:noFill/>
            <a:ln w="57150">
              <a:noFill/>
            </a:ln>
            <a:effectLst>
              <a:outerShdw blurRad="38100" dist="25400" dir="2700000">
                <a:srgbClr val="000000">
                  <a:alpha val="65000"/>
                </a:srgbClr>
              </a:outerShdw>
            </a:effectLst>
          </p:spPr>
          <p:style>
            <a:lnRef idx="1">
              <a:schemeClr val="accent1"/>
            </a:lnRef>
            <a:fillRef idx="3">
              <a:schemeClr val="accent1"/>
            </a:fillRef>
            <a:effectRef idx="2">
              <a:schemeClr val="accent1"/>
            </a:effectRef>
            <a:fontRef idx="minor">
              <a:schemeClr val="lt1"/>
            </a:fontRef>
          </p:style>
          <p:txBody>
            <a:bodyPr wrap="square">
              <a:spAutoFit/>
            </a:bodyPr>
            <a:lstStyle/>
            <a:p>
              <a:pPr algn="ctr"/>
              <a:r>
                <a:rPr lang="en-US" sz="2400" b="1" dirty="0">
                  <a:ln w="3175" cap="flat" cmpd="sng" algn="ctr">
                    <a:noFill/>
                    <a:prstDash val="solid"/>
                    <a:round/>
                    <a:headEnd type="none" w="med" len="med"/>
                    <a:tailEnd type="none" w="med" len="med"/>
                  </a:ln>
                  <a:solidFill>
                    <a:schemeClr val="tx1"/>
                  </a:solidFill>
                  <a:effectLst>
                    <a:outerShdw blurRad="38100" dist="38100" dir="2700000" algn="tl">
                      <a:srgbClr val="000000">
                        <a:alpha val="43137"/>
                      </a:srgbClr>
                    </a:outerShdw>
                  </a:effectLst>
                </a:rPr>
                <a:t>Our Left Brain Focuses on the Near Term</a:t>
              </a:r>
            </a:p>
          </p:txBody>
        </p:sp>
      </p:grpSp>
      <p:pic>
        <p:nvPicPr>
          <p:cNvPr id="7" name="Picture 6">
            <a:extLst>
              <a:ext uri="{FF2B5EF4-FFF2-40B4-BE49-F238E27FC236}">
                <a16:creationId xmlns:a16="http://schemas.microsoft.com/office/drawing/2014/main" id="{402B7785-380C-9FB8-AED5-B0C27A36AA0A}"/>
              </a:ext>
            </a:extLst>
          </p:cNvPr>
          <p:cNvPicPr>
            <a:picLocks noChangeAspect="1"/>
          </p:cNvPicPr>
          <p:nvPr/>
        </p:nvPicPr>
        <p:blipFill>
          <a:blip r:embed="rId4"/>
          <a:stretch>
            <a:fillRect/>
          </a:stretch>
        </p:blipFill>
        <p:spPr>
          <a:xfrm>
            <a:off x="6616557" y="2533677"/>
            <a:ext cx="2888931" cy="2726427"/>
          </a:xfrm>
          <a:prstGeom prst="rect">
            <a:avLst/>
          </a:prstGeom>
        </p:spPr>
      </p:pic>
    </p:spTree>
    <p:custDataLst>
      <p:tags r:id="rId1"/>
    </p:custDataLst>
    <p:extLst>
      <p:ext uri="{BB962C8B-B14F-4D97-AF65-F5344CB8AC3E}">
        <p14:creationId xmlns:p14="http://schemas.microsoft.com/office/powerpoint/2010/main" val="97281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p:cTn id="19" dur="500" fill="hold"/>
                                        <p:tgtEl>
                                          <p:spTgt spid="25"/>
                                        </p:tgtEl>
                                        <p:attrNameLst>
                                          <p:attrName>ppt_w</p:attrName>
                                        </p:attrNameLst>
                                      </p:cBhvr>
                                      <p:tavLst>
                                        <p:tav tm="0">
                                          <p:val>
                                            <p:fltVal val="0"/>
                                          </p:val>
                                        </p:tav>
                                        <p:tav tm="100000">
                                          <p:val>
                                            <p:strVal val="#ppt_w"/>
                                          </p:val>
                                        </p:tav>
                                      </p:tavLst>
                                    </p:anim>
                                    <p:anim calcmode="lin" valueType="num">
                                      <p:cBhvr>
                                        <p:cTn id="20" dur="500" fill="hold"/>
                                        <p:tgtEl>
                                          <p:spTgt spid="25"/>
                                        </p:tgtEl>
                                        <p:attrNameLst>
                                          <p:attrName>ppt_h</p:attrName>
                                        </p:attrNameLst>
                                      </p:cBhvr>
                                      <p:tavLst>
                                        <p:tav tm="0">
                                          <p:val>
                                            <p:fltVal val="0"/>
                                          </p:val>
                                        </p:tav>
                                        <p:tav tm="100000">
                                          <p:val>
                                            <p:strVal val="#ppt_h"/>
                                          </p:val>
                                        </p:tav>
                                      </p:tavLst>
                                    </p:anim>
                                    <p:animEffect transition="in" filter="fade">
                                      <p:cBhvr>
                                        <p:cTn id="2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9" grpId="0"/>
      <p:bldP spid="1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460064" y="1752601"/>
            <a:ext cx="1824538" cy="461665"/>
          </a:xfrm>
          <a:prstGeom prst="rect">
            <a:avLst/>
          </a:prstGeom>
        </p:spPr>
        <p:txBody>
          <a:bodyPr wrap="none">
            <a:spAutoFit/>
          </a:bodyPr>
          <a:lstStyle/>
          <a:p>
            <a:pPr marL="342900" indent="-342900">
              <a:buClr>
                <a:srgbClr val="FFC627"/>
              </a:buClr>
              <a:buFont typeface="Wingdings" panose="05000000000000000000" pitchFamily="2" charset="2"/>
              <a:buChar char="§"/>
            </a:pPr>
            <a:r>
              <a:rPr lang="en-US" sz="2400" b="1" dirty="0">
                <a:solidFill>
                  <a:prstClr val="white"/>
                </a:solidFill>
                <a:effectLst>
                  <a:outerShdw blurRad="38100" dist="38100" dir="2700000" algn="tl">
                    <a:srgbClr val="000000">
                      <a:alpha val="43137"/>
                    </a:srgbClr>
                  </a:outerShdw>
                </a:effectLst>
                <a:latin typeface="Arial Narrow"/>
              </a:rPr>
              <a:t>Qualitative</a:t>
            </a:r>
          </a:p>
        </p:txBody>
      </p:sp>
      <p:sp>
        <p:nvSpPr>
          <p:cNvPr id="5" name="Rectangle 4"/>
          <p:cNvSpPr/>
          <p:nvPr/>
        </p:nvSpPr>
        <p:spPr>
          <a:xfrm>
            <a:off x="6460064" y="3581401"/>
            <a:ext cx="2651688" cy="461665"/>
          </a:xfrm>
          <a:prstGeom prst="rect">
            <a:avLst/>
          </a:prstGeom>
        </p:spPr>
        <p:txBody>
          <a:bodyPr wrap="none">
            <a:spAutoFit/>
          </a:bodyPr>
          <a:lstStyle/>
          <a:p>
            <a:pPr marL="342900" indent="-342900">
              <a:buClr>
                <a:srgbClr val="FFC627"/>
              </a:buClr>
              <a:buFont typeface="Wingdings" panose="05000000000000000000" pitchFamily="2" charset="2"/>
              <a:buChar char="§"/>
            </a:pPr>
            <a:r>
              <a:rPr lang="en-US" sz="2400" b="1" dirty="0">
                <a:solidFill>
                  <a:prstClr val="white"/>
                </a:solidFill>
                <a:effectLst>
                  <a:outerShdw blurRad="38100" dist="38100" dir="2700000" algn="tl">
                    <a:srgbClr val="000000">
                      <a:alpha val="43137"/>
                    </a:srgbClr>
                  </a:outerShdw>
                </a:effectLst>
                <a:latin typeface="Arial Narrow"/>
              </a:rPr>
              <a:t>Lead and Manage</a:t>
            </a:r>
          </a:p>
        </p:txBody>
      </p:sp>
      <p:sp>
        <p:nvSpPr>
          <p:cNvPr id="6" name="Rectangle 5"/>
          <p:cNvSpPr/>
          <p:nvPr/>
        </p:nvSpPr>
        <p:spPr>
          <a:xfrm>
            <a:off x="6460065" y="2362201"/>
            <a:ext cx="2848857" cy="461665"/>
          </a:xfrm>
          <a:prstGeom prst="rect">
            <a:avLst/>
          </a:prstGeom>
        </p:spPr>
        <p:txBody>
          <a:bodyPr wrap="none">
            <a:spAutoFit/>
          </a:bodyPr>
          <a:lstStyle/>
          <a:p>
            <a:pPr marL="342900" indent="-342900">
              <a:buClr>
                <a:srgbClr val="FFC627"/>
              </a:buClr>
              <a:buFont typeface="Wingdings" panose="05000000000000000000" pitchFamily="2" charset="2"/>
              <a:buChar char="§"/>
            </a:pPr>
            <a:r>
              <a:rPr lang="en-US" sz="2400" b="1" dirty="0">
                <a:solidFill>
                  <a:prstClr val="white"/>
                </a:solidFill>
                <a:effectLst>
                  <a:outerShdw blurRad="38100" dist="38100" dir="2700000" algn="tl">
                    <a:srgbClr val="000000">
                      <a:alpha val="43137"/>
                    </a:srgbClr>
                  </a:outerShdw>
                </a:effectLst>
                <a:latin typeface="Arial Narrow"/>
              </a:rPr>
              <a:t>Externally Focused</a:t>
            </a:r>
          </a:p>
        </p:txBody>
      </p:sp>
      <p:sp>
        <p:nvSpPr>
          <p:cNvPr id="9" name="Rectangle 8"/>
          <p:cNvSpPr/>
          <p:nvPr/>
        </p:nvSpPr>
        <p:spPr>
          <a:xfrm>
            <a:off x="6460065" y="2971801"/>
            <a:ext cx="3270895" cy="461665"/>
          </a:xfrm>
          <a:prstGeom prst="rect">
            <a:avLst/>
          </a:prstGeom>
        </p:spPr>
        <p:txBody>
          <a:bodyPr wrap="none">
            <a:spAutoFit/>
          </a:bodyPr>
          <a:lstStyle/>
          <a:p>
            <a:pPr marL="342900" indent="-342900">
              <a:buClr>
                <a:srgbClr val="FFC627"/>
              </a:buClr>
              <a:buFont typeface="Wingdings" panose="05000000000000000000" pitchFamily="2" charset="2"/>
              <a:buChar char="§"/>
            </a:pPr>
            <a:r>
              <a:rPr lang="en-US" sz="2400" b="1" dirty="0">
                <a:solidFill>
                  <a:prstClr val="white"/>
                </a:solidFill>
                <a:effectLst>
                  <a:outerShdw blurRad="38100" dist="38100" dir="2700000" algn="tl">
                    <a:srgbClr val="000000">
                      <a:alpha val="43137"/>
                    </a:srgbClr>
                  </a:outerShdw>
                </a:effectLst>
                <a:latin typeface="Arial Narrow"/>
              </a:rPr>
              <a:t>Position of Abundance</a:t>
            </a:r>
          </a:p>
        </p:txBody>
      </p:sp>
      <p:sp>
        <p:nvSpPr>
          <p:cNvPr id="11" name="Rectangle 10"/>
          <p:cNvSpPr/>
          <p:nvPr/>
        </p:nvSpPr>
        <p:spPr>
          <a:xfrm>
            <a:off x="6460064" y="4191001"/>
            <a:ext cx="1529586" cy="461665"/>
          </a:xfrm>
          <a:prstGeom prst="rect">
            <a:avLst/>
          </a:prstGeom>
        </p:spPr>
        <p:txBody>
          <a:bodyPr wrap="none">
            <a:spAutoFit/>
          </a:bodyPr>
          <a:lstStyle/>
          <a:p>
            <a:pPr marL="342900" indent="-342900">
              <a:buClr>
                <a:srgbClr val="FFC627"/>
              </a:buClr>
              <a:buFont typeface="Wingdings" panose="05000000000000000000" pitchFamily="2" charset="2"/>
              <a:buChar char="§"/>
            </a:pPr>
            <a:r>
              <a:rPr lang="en-US" sz="2400" b="1" dirty="0">
                <a:solidFill>
                  <a:prstClr val="white"/>
                </a:solidFill>
                <a:effectLst>
                  <a:outerShdw blurRad="38100" dist="38100" dir="2700000" algn="tl">
                    <a:srgbClr val="000000">
                      <a:alpha val="43137"/>
                    </a:srgbClr>
                  </a:outerShdw>
                </a:effectLst>
                <a:latin typeface="Arial Narrow"/>
              </a:rPr>
              <a:t>Creative</a:t>
            </a:r>
          </a:p>
        </p:txBody>
      </p:sp>
      <p:sp>
        <p:nvSpPr>
          <p:cNvPr id="17" name="Rectangle 16"/>
          <p:cNvSpPr/>
          <p:nvPr/>
        </p:nvSpPr>
        <p:spPr>
          <a:xfrm>
            <a:off x="6460064" y="4800601"/>
            <a:ext cx="4157133" cy="461665"/>
          </a:xfrm>
          <a:prstGeom prst="rect">
            <a:avLst/>
          </a:prstGeom>
        </p:spPr>
        <p:txBody>
          <a:bodyPr wrap="square">
            <a:spAutoFit/>
          </a:bodyPr>
          <a:lstStyle/>
          <a:p>
            <a:pPr marL="342900" indent="-342900">
              <a:buClr>
                <a:srgbClr val="FFC627"/>
              </a:buClr>
              <a:buFont typeface="Wingdings" panose="05000000000000000000" pitchFamily="2" charset="2"/>
              <a:buChar char="§"/>
            </a:pPr>
            <a:r>
              <a:rPr lang="en-US" sz="2400" b="1" dirty="0">
                <a:solidFill>
                  <a:prstClr val="white"/>
                </a:solidFill>
                <a:effectLst>
                  <a:outerShdw blurRad="38100" dist="38100" dir="2700000" algn="tl">
                    <a:srgbClr val="000000">
                      <a:alpha val="43137"/>
                    </a:srgbClr>
                  </a:outerShdw>
                </a:effectLst>
                <a:latin typeface="Arial Narrow"/>
              </a:rPr>
              <a:t>Long Term Business Oriented</a:t>
            </a:r>
          </a:p>
        </p:txBody>
      </p:sp>
      <p:sp>
        <p:nvSpPr>
          <p:cNvPr id="2" name="Slide Number Placeholder 1"/>
          <p:cNvSpPr>
            <a:spLocks noGrp="1"/>
          </p:cNvSpPr>
          <p:nvPr>
            <p:ph type="sldNum" sz="quarter" idx="4"/>
          </p:nvPr>
        </p:nvSpPr>
        <p:spPr>
          <a:xfrm>
            <a:off x="5582082" y="6488258"/>
            <a:ext cx="1034475" cy="365125"/>
          </a:xfrm>
        </p:spPr>
        <p:txBody>
          <a:bodyPr/>
          <a:lstStyle/>
          <a:p>
            <a:pPr fontAlgn="base">
              <a:spcBef>
                <a:spcPct val="0"/>
              </a:spcBef>
              <a:spcAft>
                <a:spcPct val="0"/>
              </a:spcAft>
            </a:pPr>
            <a:fld id="{C34FAA5E-7FB0-4E59-8CF2-002F1F791363}" type="slidenum">
              <a:rPr lang="en-US">
                <a:solidFill>
                  <a:srgbClr val="FFFFFF">
                    <a:tint val="75000"/>
                  </a:srgbClr>
                </a:solidFill>
                <a:latin typeface="Arial" pitchFamily="34" charset="0"/>
              </a:rPr>
              <a:pPr fontAlgn="base">
                <a:spcBef>
                  <a:spcPct val="0"/>
                </a:spcBef>
                <a:spcAft>
                  <a:spcPct val="0"/>
                </a:spcAft>
              </a:pPr>
              <a:t>21</a:t>
            </a:fld>
            <a:endParaRPr lang="en-US">
              <a:solidFill>
                <a:srgbClr val="FFFFFF">
                  <a:tint val="75000"/>
                </a:srgbClr>
              </a:solidFill>
              <a:latin typeface="Arial" pitchFamily="34" charset="0"/>
            </a:endParaRPr>
          </a:p>
        </p:txBody>
      </p:sp>
      <p:sp>
        <p:nvSpPr>
          <p:cNvPr id="3" name="Title 2">
            <a:extLst>
              <a:ext uri="{FF2B5EF4-FFF2-40B4-BE49-F238E27FC236}">
                <a16:creationId xmlns:a16="http://schemas.microsoft.com/office/drawing/2014/main" id="{52209E6F-2B0A-44F1-AA48-875040484C77}"/>
              </a:ext>
            </a:extLst>
          </p:cNvPr>
          <p:cNvSpPr>
            <a:spLocks noGrp="1"/>
          </p:cNvSpPr>
          <p:nvPr>
            <p:ph type="title" idx="4294967295"/>
          </p:nvPr>
        </p:nvSpPr>
        <p:spPr>
          <a:xfrm>
            <a:off x="3111630" y="419215"/>
            <a:ext cx="6619329" cy="1325563"/>
          </a:xfrm>
          <a:prstGeom prst="rect">
            <a:avLst/>
          </a:prstGeom>
        </p:spPr>
        <p:txBody>
          <a:bodyPr/>
          <a:lstStyle/>
          <a:p>
            <a:r>
              <a:rPr lang="en-US" dirty="0">
                <a:solidFill>
                  <a:schemeClr val="bg1">
                    <a:lumMod val="75000"/>
                    <a:lumOff val="25000"/>
                  </a:schemeClr>
                </a:solidFill>
              </a:rPr>
              <a:t>Purpose</a:t>
            </a:r>
            <a:r>
              <a:rPr lang="en-US" baseline="0" dirty="0">
                <a:solidFill>
                  <a:schemeClr val="bg1">
                    <a:lumMod val="75000"/>
                    <a:lumOff val="25000"/>
                  </a:schemeClr>
                </a:solidFill>
              </a:rPr>
              <a:t> Driven Projects Rely on Long Term Strategic Thinking</a:t>
            </a:r>
            <a:endParaRPr lang="en-US" dirty="0">
              <a:solidFill>
                <a:schemeClr val="bg1">
                  <a:lumMod val="75000"/>
                  <a:lumOff val="25000"/>
                </a:schemeClr>
              </a:solidFill>
            </a:endParaRPr>
          </a:p>
        </p:txBody>
      </p:sp>
      <p:grpSp>
        <p:nvGrpSpPr>
          <p:cNvPr id="35" name="Group 34">
            <a:extLst>
              <a:ext uri="{FF2B5EF4-FFF2-40B4-BE49-F238E27FC236}">
                <a16:creationId xmlns:a16="http://schemas.microsoft.com/office/drawing/2014/main" id="{43236DA5-D2FB-4446-AF59-D4EE684FBC46}"/>
              </a:ext>
            </a:extLst>
          </p:cNvPr>
          <p:cNvGrpSpPr/>
          <p:nvPr/>
        </p:nvGrpSpPr>
        <p:grpSpPr>
          <a:xfrm>
            <a:off x="2120406" y="5576068"/>
            <a:ext cx="7989946" cy="809002"/>
            <a:chOff x="2576513" y="4845050"/>
            <a:chExt cx="4000500" cy="899078"/>
          </a:xfrm>
        </p:grpSpPr>
        <p:grpSp>
          <p:nvGrpSpPr>
            <p:cNvPr id="37" name="Group 56">
              <a:extLst>
                <a:ext uri="{FF2B5EF4-FFF2-40B4-BE49-F238E27FC236}">
                  <a16:creationId xmlns:a16="http://schemas.microsoft.com/office/drawing/2014/main" id="{40A3C0F9-D5AD-42F4-A5E6-D7338B6BF0A2}"/>
                </a:ext>
              </a:extLst>
            </p:cNvPr>
            <p:cNvGrpSpPr/>
            <p:nvPr/>
          </p:nvGrpSpPr>
          <p:grpSpPr>
            <a:xfrm>
              <a:off x="2576513" y="4845050"/>
              <a:ext cx="4000500" cy="609600"/>
              <a:chOff x="285750" y="711200"/>
              <a:chExt cx="4876800" cy="568325"/>
            </a:xfrm>
          </p:grpSpPr>
          <p:sp>
            <p:nvSpPr>
              <p:cNvPr id="39" name="Rectangle 38">
                <a:extLst>
                  <a:ext uri="{FF2B5EF4-FFF2-40B4-BE49-F238E27FC236}">
                    <a16:creationId xmlns:a16="http://schemas.microsoft.com/office/drawing/2014/main" id="{87D157A1-7FBF-4EA9-ADB0-E6D04CE27055}"/>
                  </a:ext>
                </a:extLst>
              </p:cNvPr>
              <p:cNvSpPr/>
              <p:nvPr/>
            </p:nvSpPr>
            <p:spPr bwMode="auto">
              <a:xfrm>
                <a:off x="285750" y="711200"/>
                <a:ext cx="4876800" cy="568325"/>
              </a:xfrm>
              <a:prstGeom prst="rect">
                <a:avLst/>
              </a:prstGeom>
              <a:gradFill flip="none" rotWithShape="1">
                <a:gsLst>
                  <a:gs pos="0">
                    <a:schemeClr val="accent4"/>
                  </a:gs>
                  <a:gs pos="100000">
                    <a:schemeClr val="bg1">
                      <a:lumMod val="90000"/>
                      <a:lumOff val="10000"/>
                    </a:schemeClr>
                  </a:gs>
                </a:gsLst>
                <a:lin ang="16200000" scaled="0"/>
                <a:tileRect/>
              </a:gradFill>
              <a:ln w="9525" cap="flat" cmpd="sng" algn="ctr">
                <a:noFill/>
                <a:prstDash val="solid"/>
                <a:round/>
                <a:headEnd type="none" w="med" len="med"/>
                <a:tailEnd type="none" w="med" len="med"/>
              </a:ln>
              <a:effectLst>
                <a:outerShdw blurRad="127000" dist="38100" dir="8100000">
                  <a:srgbClr val="000000">
                    <a:alpha val="75000"/>
                  </a:srgbClr>
                </a:outerShdw>
              </a:effectLst>
              <a:scene3d>
                <a:camera prst="orthographicFront"/>
                <a:lightRig rig="threePt" dir="t">
                  <a:rot lat="0" lon="0" rev="3360000"/>
                </a:lightRig>
              </a:scene3d>
              <a:sp3d extrusionH="152400" prstMaterial="softEdge">
                <a:bevelT h="25400"/>
                <a:bevelB h="25400"/>
              </a:sp3d>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dirty="0">
                  <a:latin typeface="Arial" charset="0"/>
                  <a:ea typeface="ＭＳ Ｐゴシック" pitchFamily="1" charset="-128"/>
                </a:endParaRPr>
              </a:p>
            </p:txBody>
          </p:sp>
          <p:sp>
            <p:nvSpPr>
              <p:cNvPr id="40" name="Rounded Rectangle 19">
                <a:extLst>
                  <a:ext uri="{FF2B5EF4-FFF2-40B4-BE49-F238E27FC236}">
                    <a16:creationId xmlns:a16="http://schemas.microsoft.com/office/drawing/2014/main" id="{AA626169-1D9D-419E-88EB-F70F29A79E1D}"/>
                  </a:ext>
                </a:extLst>
              </p:cNvPr>
              <p:cNvSpPr/>
              <p:nvPr/>
            </p:nvSpPr>
            <p:spPr bwMode="auto">
              <a:xfrm>
                <a:off x="355600" y="741364"/>
                <a:ext cx="4705349" cy="97074"/>
              </a:xfrm>
              <a:prstGeom prst="roundRect">
                <a:avLst>
                  <a:gd name="adj" fmla="val 17348"/>
                </a:avLst>
              </a:prstGeom>
              <a:gradFill flip="none" rotWithShape="1">
                <a:gsLst>
                  <a:gs pos="30000">
                    <a:schemeClr val="tx1">
                      <a:alpha val="0"/>
                    </a:schemeClr>
                  </a:gs>
                  <a:gs pos="100000">
                    <a:srgbClr val="FFFFFF">
                      <a:alpha val="75000"/>
                    </a:srgbClr>
                  </a:gs>
                </a:gsLst>
                <a:lin ang="16200000" scaled="0"/>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dirty="0">
                  <a:latin typeface="Arial" charset="0"/>
                  <a:ea typeface="ＭＳ Ｐゴシック" pitchFamily="1" charset="-128"/>
                </a:endParaRPr>
              </a:p>
            </p:txBody>
          </p:sp>
        </p:grpSp>
        <p:sp>
          <p:nvSpPr>
            <p:cNvPr id="38" name="Rectangle 37">
              <a:extLst>
                <a:ext uri="{FF2B5EF4-FFF2-40B4-BE49-F238E27FC236}">
                  <a16:creationId xmlns:a16="http://schemas.microsoft.com/office/drawing/2014/main" id="{436446EE-9B80-4DDD-B016-BC1814924979}"/>
                </a:ext>
              </a:extLst>
            </p:cNvPr>
            <p:cNvSpPr/>
            <p:nvPr/>
          </p:nvSpPr>
          <p:spPr>
            <a:xfrm>
              <a:off x="2606676" y="4913131"/>
              <a:ext cx="3927474" cy="830997"/>
            </a:xfrm>
            <a:prstGeom prst="rect">
              <a:avLst/>
            </a:prstGeom>
            <a:noFill/>
            <a:ln w="57150">
              <a:noFill/>
            </a:ln>
            <a:effectLst>
              <a:outerShdw blurRad="38100" dist="25400" dir="2700000">
                <a:srgbClr val="000000">
                  <a:alpha val="65000"/>
                </a:srgbClr>
              </a:outerShdw>
            </a:effectLst>
          </p:spPr>
          <p:style>
            <a:lnRef idx="1">
              <a:schemeClr val="accent1"/>
            </a:lnRef>
            <a:fillRef idx="3">
              <a:schemeClr val="accent1"/>
            </a:fillRef>
            <a:effectRef idx="2">
              <a:schemeClr val="accent1"/>
            </a:effectRef>
            <a:fontRef idx="minor">
              <a:schemeClr val="lt1"/>
            </a:fontRef>
          </p:style>
          <p:txBody>
            <a:bodyPr wrap="square">
              <a:spAutoFit/>
            </a:bodyPr>
            <a:lstStyle/>
            <a:p>
              <a:pPr algn="ctr"/>
              <a:r>
                <a:rPr lang="en-US" sz="2400" b="1" dirty="0">
                  <a:ln w="3175" cap="flat" cmpd="sng" algn="ctr">
                    <a:noFill/>
                    <a:prstDash val="solid"/>
                    <a:round/>
                    <a:headEnd type="none" w="med" len="med"/>
                    <a:tailEnd type="none" w="med" len="med"/>
                  </a:ln>
                  <a:solidFill>
                    <a:schemeClr val="tx1"/>
                  </a:solidFill>
                  <a:effectLst>
                    <a:outerShdw blurRad="38100" dist="38100" dir="2700000" algn="tl">
                      <a:srgbClr val="000000">
                        <a:alpha val="43137"/>
                      </a:srgbClr>
                    </a:outerShdw>
                  </a:effectLst>
                </a:rPr>
                <a:t>Our Right Brain Focuses on Strategic Concerns Building Trust</a:t>
              </a:r>
            </a:p>
          </p:txBody>
        </p:sp>
      </p:grpSp>
      <p:pic>
        <p:nvPicPr>
          <p:cNvPr id="7" name="Picture 6">
            <a:extLst>
              <a:ext uri="{FF2B5EF4-FFF2-40B4-BE49-F238E27FC236}">
                <a16:creationId xmlns:a16="http://schemas.microsoft.com/office/drawing/2014/main" id="{EF798E6E-1982-0E71-CFB4-FE73C9B88E1B}"/>
              </a:ext>
            </a:extLst>
          </p:cNvPr>
          <p:cNvPicPr>
            <a:picLocks noChangeAspect="1"/>
          </p:cNvPicPr>
          <p:nvPr/>
        </p:nvPicPr>
        <p:blipFill>
          <a:blip r:embed="rId4"/>
          <a:stretch>
            <a:fillRect/>
          </a:stretch>
        </p:blipFill>
        <p:spPr>
          <a:xfrm>
            <a:off x="3075341" y="1956498"/>
            <a:ext cx="3345953" cy="3249805"/>
          </a:xfrm>
          <a:prstGeom prst="rect">
            <a:avLst/>
          </a:prstGeom>
        </p:spPr>
      </p:pic>
    </p:spTree>
    <p:custDataLst>
      <p:tags r:id="rId1"/>
    </p:custDataLst>
    <p:extLst>
      <p:ext uri="{BB962C8B-B14F-4D97-AF65-F5344CB8AC3E}">
        <p14:creationId xmlns:p14="http://schemas.microsoft.com/office/powerpoint/2010/main" val="3150631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5"/>
                                        </p:tgtEl>
                                        <p:attrNameLst>
                                          <p:attrName>style.visibility</p:attrName>
                                        </p:attrNameLst>
                                      </p:cBhvr>
                                      <p:to>
                                        <p:strVal val="visible"/>
                                      </p:to>
                                    </p:set>
                                    <p:anim calcmode="lin" valueType="num">
                                      <p:cBhvr>
                                        <p:cTn id="21" dur="500" fill="hold"/>
                                        <p:tgtEl>
                                          <p:spTgt spid="35"/>
                                        </p:tgtEl>
                                        <p:attrNameLst>
                                          <p:attrName>ppt_w</p:attrName>
                                        </p:attrNameLst>
                                      </p:cBhvr>
                                      <p:tavLst>
                                        <p:tav tm="0">
                                          <p:val>
                                            <p:fltVal val="0"/>
                                          </p:val>
                                        </p:tav>
                                        <p:tav tm="100000">
                                          <p:val>
                                            <p:strVal val="#ppt_w"/>
                                          </p:val>
                                        </p:tav>
                                      </p:tavLst>
                                    </p:anim>
                                    <p:anim calcmode="lin" valueType="num">
                                      <p:cBhvr>
                                        <p:cTn id="22" dur="500" fill="hold"/>
                                        <p:tgtEl>
                                          <p:spTgt spid="35"/>
                                        </p:tgtEl>
                                        <p:attrNameLst>
                                          <p:attrName>ppt_h</p:attrName>
                                        </p:attrNameLst>
                                      </p:cBhvr>
                                      <p:tavLst>
                                        <p:tav tm="0">
                                          <p:val>
                                            <p:fltVal val="0"/>
                                          </p:val>
                                        </p:tav>
                                        <p:tav tm="100000">
                                          <p:val>
                                            <p:strVal val="#ppt_h"/>
                                          </p:val>
                                        </p:tav>
                                      </p:tavLst>
                                    </p:anim>
                                    <p:animEffect transition="in" filter="fade">
                                      <p:cBhvr>
                                        <p:cTn id="2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9" grpId="0"/>
      <p:bldP spid="11" grpId="0"/>
      <p:bldP spid="1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2324198" y="2639415"/>
            <a:ext cx="4679023" cy="461665"/>
          </a:xfrm>
          <a:prstGeom prst="rect">
            <a:avLst/>
          </a:prstGeom>
        </p:spPr>
        <p:txBody>
          <a:bodyPr wrap="square">
            <a:spAutoFit/>
          </a:bodyPr>
          <a:lstStyle/>
          <a:p>
            <a:pPr marL="171450" indent="-171450">
              <a:buClr>
                <a:srgbClr val="FFC627"/>
              </a:buClr>
              <a:buFont typeface="Wingdings" pitchFamily="2" charset="2"/>
              <a:buChar char="§"/>
            </a:pPr>
            <a:r>
              <a:rPr lang="en-US" sz="2400" b="1" dirty="0">
                <a:solidFill>
                  <a:srgbClr val="FFFFFF"/>
                </a:solidFill>
                <a:effectLst>
                  <a:outerShdw blurRad="38100" dist="38100" dir="2700000" algn="tl">
                    <a:srgbClr val="000000">
                      <a:alpha val="43137"/>
                    </a:srgbClr>
                  </a:outerShdw>
                </a:effectLst>
                <a:latin typeface="Arial Narrow"/>
              </a:rPr>
              <a:t> Who you are as an individual.</a:t>
            </a:r>
          </a:p>
        </p:txBody>
      </p:sp>
      <p:sp>
        <p:nvSpPr>
          <p:cNvPr id="15" name="Rectangle 14"/>
          <p:cNvSpPr/>
          <p:nvPr/>
        </p:nvSpPr>
        <p:spPr>
          <a:xfrm>
            <a:off x="2324198" y="3256561"/>
            <a:ext cx="4683860" cy="830997"/>
          </a:xfrm>
          <a:prstGeom prst="rect">
            <a:avLst/>
          </a:prstGeom>
        </p:spPr>
        <p:txBody>
          <a:bodyPr wrap="square">
            <a:spAutoFit/>
          </a:bodyPr>
          <a:lstStyle/>
          <a:p>
            <a:pPr marL="228600" indent="-228600">
              <a:buClr>
                <a:srgbClr val="FFC627"/>
              </a:buClr>
              <a:buFont typeface="Wingdings" pitchFamily="2" charset="2"/>
              <a:buChar char="§"/>
            </a:pPr>
            <a:r>
              <a:rPr lang="en-US" sz="2400" b="1" dirty="0">
                <a:solidFill>
                  <a:srgbClr val="FFFFFF"/>
                </a:solidFill>
                <a:effectLst>
                  <a:outerShdw blurRad="38100" dist="38100" dir="2700000" algn="tl">
                    <a:srgbClr val="000000">
                      <a:alpha val="43137"/>
                    </a:srgbClr>
                  </a:outerShdw>
                </a:effectLst>
                <a:latin typeface="Arial Narrow"/>
              </a:rPr>
              <a:t>Your value to the client in the </a:t>
            </a:r>
          </a:p>
          <a:p>
            <a:pPr marL="225425" indent="-225425">
              <a:buClr>
                <a:srgbClr val="00589A"/>
              </a:buClr>
            </a:pPr>
            <a:r>
              <a:rPr lang="en-US" sz="2400" b="1" dirty="0">
                <a:solidFill>
                  <a:srgbClr val="FFFFFF"/>
                </a:solidFill>
                <a:effectLst>
                  <a:outerShdw blurRad="38100" dist="38100" dir="2700000" algn="tl">
                    <a:srgbClr val="000000">
                      <a:alpha val="43137"/>
                    </a:srgbClr>
                  </a:outerShdw>
                </a:effectLst>
                <a:latin typeface="Arial Narrow"/>
              </a:rPr>
              <a:t>	business relationship.</a:t>
            </a:r>
          </a:p>
        </p:txBody>
      </p:sp>
      <p:sp>
        <p:nvSpPr>
          <p:cNvPr id="16" name="Rectangle 15"/>
          <p:cNvSpPr/>
          <p:nvPr/>
        </p:nvSpPr>
        <p:spPr>
          <a:xfrm>
            <a:off x="2324199" y="4248465"/>
            <a:ext cx="2655013" cy="461665"/>
          </a:xfrm>
          <a:prstGeom prst="rect">
            <a:avLst/>
          </a:prstGeom>
        </p:spPr>
        <p:txBody>
          <a:bodyPr wrap="square">
            <a:spAutoFit/>
          </a:bodyPr>
          <a:lstStyle/>
          <a:p>
            <a:pPr marL="228600" indent="-228600">
              <a:buClr>
                <a:srgbClr val="FFC627"/>
              </a:buClr>
              <a:buFont typeface="Wingdings" pitchFamily="2" charset="2"/>
              <a:buChar char="§"/>
            </a:pPr>
            <a:r>
              <a:rPr lang="en-US" sz="2400" b="1" dirty="0">
                <a:solidFill>
                  <a:srgbClr val="FFFFFF"/>
                </a:solidFill>
                <a:effectLst>
                  <a:outerShdw blurRad="38100" dist="38100" dir="2700000" algn="tl">
                    <a:srgbClr val="000000">
                      <a:alpha val="43137"/>
                    </a:srgbClr>
                  </a:outerShdw>
                </a:effectLst>
                <a:latin typeface="Arial Narrow"/>
              </a:rPr>
              <a:t>Your character.</a:t>
            </a:r>
          </a:p>
        </p:txBody>
      </p:sp>
      <p:sp>
        <p:nvSpPr>
          <p:cNvPr id="23" name="Rectangle 22"/>
          <p:cNvSpPr/>
          <p:nvPr/>
        </p:nvSpPr>
        <p:spPr>
          <a:xfrm>
            <a:off x="2324199" y="2047125"/>
            <a:ext cx="4155391" cy="461665"/>
          </a:xfrm>
          <a:prstGeom prst="rect">
            <a:avLst/>
          </a:prstGeom>
        </p:spPr>
        <p:txBody>
          <a:bodyPr wrap="square">
            <a:spAutoFit/>
          </a:bodyPr>
          <a:lstStyle/>
          <a:p>
            <a:r>
              <a:rPr lang="en-US" sz="2400" b="1" dirty="0">
                <a:solidFill>
                  <a:schemeClr val="bg1">
                    <a:lumMod val="75000"/>
                    <a:lumOff val="25000"/>
                  </a:schemeClr>
                </a:solidFill>
                <a:effectLst>
                  <a:outerShdw blurRad="38100" dist="38100" dir="2700000" algn="tl">
                    <a:srgbClr val="000000">
                      <a:alpha val="43137"/>
                    </a:srgbClr>
                  </a:outerShdw>
                </a:effectLst>
                <a:latin typeface="Arial Narrow"/>
              </a:rPr>
              <a:t>Leadership &amp; ethics are about</a:t>
            </a:r>
            <a:r>
              <a:rPr lang="en-US" sz="2400" b="1" dirty="0">
                <a:solidFill>
                  <a:srgbClr val="FFCC3B"/>
                </a:solidFill>
                <a:effectLst>
                  <a:outerShdw blurRad="38100" dist="38100" dir="2700000" algn="tl">
                    <a:srgbClr val="000000">
                      <a:alpha val="43137"/>
                    </a:srgbClr>
                  </a:outerShdw>
                </a:effectLst>
                <a:latin typeface="Arial Narrow"/>
              </a:rPr>
              <a:t>:</a:t>
            </a:r>
            <a:endParaRPr lang="en-US" sz="2400" b="1" baseline="30000" dirty="0">
              <a:solidFill>
                <a:srgbClr val="FFCC3B"/>
              </a:solidFill>
              <a:effectLst>
                <a:outerShdw blurRad="38100" dist="38100" dir="2700000" algn="tl">
                  <a:srgbClr val="000000">
                    <a:alpha val="43137"/>
                  </a:srgbClr>
                </a:outerShdw>
              </a:effectLst>
              <a:latin typeface="Arial Narrow"/>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4120" y="2146839"/>
            <a:ext cx="3600450" cy="2724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Slide Number Placeholder 1"/>
          <p:cNvSpPr>
            <a:spLocks noGrp="1"/>
          </p:cNvSpPr>
          <p:nvPr>
            <p:ph type="sldNum" sz="quarter" idx="4"/>
          </p:nvPr>
        </p:nvSpPr>
        <p:spPr>
          <a:xfrm>
            <a:off x="5582082" y="6488258"/>
            <a:ext cx="1034475" cy="365125"/>
          </a:xfrm>
        </p:spPr>
        <p:txBody>
          <a:bodyPr/>
          <a:lstStyle/>
          <a:p>
            <a:fld id="{C34FAA5E-7FB0-4E59-8CF2-002F1F791363}" type="slidenum">
              <a:rPr lang="en-US" smtClean="0"/>
              <a:pPr/>
              <a:t>22</a:t>
            </a:fld>
            <a:endParaRPr lang="en-US"/>
          </a:p>
        </p:txBody>
      </p:sp>
      <p:sp>
        <p:nvSpPr>
          <p:cNvPr id="3" name="Title 2">
            <a:extLst>
              <a:ext uri="{FF2B5EF4-FFF2-40B4-BE49-F238E27FC236}">
                <a16:creationId xmlns:a16="http://schemas.microsoft.com/office/drawing/2014/main" id="{12A65A64-D9FF-4EF9-A75E-9D9F71AB8B0F}"/>
              </a:ext>
            </a:extLst>
          </p:cNvPr>
          <p:cNvSpPr>
            <a:spLocks noGrp="1"/>
          </p:cNvSpPr>
          <p:nvPr>
            <p:ph type="title" idx="4294967295"/>
          </p:nvPr>
        </p:nvSpPr>
        <p:spPr>
          <a:xfrm>
            <a:off x="838200" y="365125"/>
            <a:ext cx="10515600" cy="1325563"/>
          </a:xfrm>
          <a:prstGeom prst="rect">
            <a:avLst/>
          </a:prstGeom>
        </p:spPr>
        <p:txBody>
          <a:bodyPr/>
          <a:lstStyle/>
          <a:p>
            <a:r>
              <a:rPr lang="en-US" dirty="0">
                <a:solidFill>
                  <a:schemeClr val="bg1">
                    <a:lumMod val="75000"/>
                    <a:lumOff val="25000"/>
                  </a:schemeClr>
                </a:solidFill>
              </a:rPr>
              <a:t>Leadership and Ethics in Project Management</a:t>
            </a:r>
          </a:p>
        </p:txBody>
      </p:sp>
    </p:spTree>
    <p:extLst>
      <p:ext uri="{BB962C8B-B14F-4D97-AF65-F5344CB8AC3E}">
        <p14:creationId xmlns:p14="http://schemas.microsoft.com/office/powerpoint/2010/main" val="363941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500"/>
                                  </p:stCondLst>
                                  <p:childTnLst>
                                    <p:set>
                                      <p:cBhvr>
                                        <p:cTn id="6" dur="1" fill="hold">
                                          <p:stCondLst>
                                            <p:cond delay="0"/>
                                          </p:stCondLst>
                                        </p:cTn>
                                        <p:tgtEl>
                                          <p:spTgt spid="14"/>
                                        </p:tgtEl>
                                        <p:attrNameLst>
                                          <p:attrName>style.visibility</p:attrName>
                                        </p:attrNameLst>
                                      </p:cBhvr>
                                      <p:to>
                                        <p:strVal val="visible"/>
                                      </p:to>
                                    </p:set>
                                  </p:childTnLst>
                                </p:cTn>
                              </p:par>
                            </p:childTnLst>
                          </p:cTn>
                        </p:par>
                        <p:par>
                          <p:cTn id="7" fill="hold">
                            <p:stCondLst>
                              <p:cond delay="1500"/>
                            </p:stCondLst>
                            <p:childTnLst>
                              <p:par>
                                <p:cTn id="8" presetID="1" presetClass="entr" presetSubtype="0" fill="hold" grpId="0" nodeType="afterEffect">
                                  <p:stCondLst>
                                    <p:cond delay="1500"/>
                                  </p:stCondLst>
                                  <p:childTnLst>
                                    <p:set>
                                      <p:cBhvr>
                                        <p:cTn id="9" dur="1" fill="hold">
                                          <p:stCondLst>
                                            <p:cond delay="0"/>
                                          </p:stCondLst>
                                        </p:cTn>
                                        <p:tgtEl>
                                          <p:spTgt spid="15"/>
                                        </p:tgtEl>
                                        <p:attrNameLst>
                                          <p:attrName>style.visibility</p:attrName>
                                        </p:attrNameLst>
                                      </p:cBhvr>
                                      <p:to>
                                        <p:strVal val="visible"/>
                                      </p:to>
                                    </p:set>
                                  </p:childTnLst>
                                </p:cTn>
                              </p:par>
                            </p:childTnLst>
                          </p:cTn>
                        </p:par>
                        <p:par>
                          <p:cTn id="10" fill="hold">
                            <p:stCondLst>
                              <p:cond delay="3000"/>
                            </p:stCondLst>
                            <p:childTnLst>
                              <p:par>
                                <p:cTn id="11" presetID="1" presetClass="entr" presetSubtype="0" fill="hold" grpId="0" nodeType="afterEffect">
                                  <p:stCondLst>
                                    <p:cond delay="150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p:cNvGrpSpPr/>
          <p:nvPr/>
        </p:nvGrpSpPr>
        <p:grpSpPr>
          <a:xfrm>
            <a:off x="2915159" y="5378340"/>
            <a:ext cx="6358506" cy="869295"/>
            <a:chOff x="2576513" y="4845050"/>
            <a:chExt cx="4000500" cy="609600"/>
          </a:xfrm>
        </p:grpSpPr>
        <p:grpSp>
          <p:nvGrpSpPr>
            <p:cNvPr id="17" name="Group 56"/>
            <p:cNvGrpSpPr/>
            <p:nvPr/>
          </p:nvGrpSpPr>
          <p:grpSpPr>
            <a:xfrm>
              <a:off x="2576513" y="4845050"/>
              <a:ext cx="4000500" cy="609600"/>
              <a:chOff x="285750" y="711200"/>
              <a:chExt cx="4876800" cy="568325"/>
            </a:xfrm>
          </p:grpSpPr>
          <p:sp>
            <p:nvSpPr>
              <p:cNvPr id="19" name="Rounded Rectangle 18"/>
              <p:cNvSpPr/>
              <p:nvPr/>
            </p:nvSpPr>
            <p:spPr bwMode="auto">
              <a:xfrm>
                <a:off x="285750" y="711200"/>
                <a:ext cx="4876800" cy="568325"/>
              </a:xfrm>
              <a:prstGeom prst="roundRect">
                <a:avLst>
                  <a:gd name="adj" fmla="val 3923"/>
                </a:avLst>
              </a:prstGeom>
              <a:gradFill flip="none" rotWithShape="1">
                <a:gsLst>
                  <a:gs pos="0">
                    <a:schemeClr val="accent4"/>
                  </a:gs>
                  <a:gs pos="100000">
                    <a:schemeClr val="bg1">
                      <a:lumMod val="90000"/>
                      <a:lumOff val="10000"/>
                    </a:schemeClr>
                  </a:gs>
                </a:gsLst>
                <a:lin ang="16200000" scaled="0"/>
                <a:tileRect/>
              </a:gradFill>
              <a:ln w="9525" cap="flat" cmpd="sng" algn="ctr">
                <a:noFill/>
                <a:prstDash val="solid"/>
                <a:round/>
                <a:headEnd type="none" w="med" len="med"/>
                <a:tailEnd type="none" w="med" len="med"/>
              </a:ln>
              <a:effectLst>
                <a:outerShdw blurRad="127000" dist="38100" dir="8100000">
                  <a:srgbClr val="000000">
                    <a:alpha val="75000"/>
                  </a:srgbClr>
                </a:outerShdw>
              </a:effectLst>
              <a:scene3d>
                <a:camera prst="orthographicFront"/>
                <a:lightRig rig="threePt" dir="t">
                  <a:rot lat="0" lon="0" rev="3360000"/>
                </a:lightRig>
              </a:scene3d>
              <a:sp3d extrusionH="152400" prstMaterial="softEdge">
                <a:bevelT h="25400"/>
                <a:bevelB h="25400"/>
              </a:sp3d>
            </p:spPr>
            <p:txBody>
              <a:bodyPr vert="horz" wrap="square" lIns="91440" tIns="45720" rIns="91440" bIns="45720" numCol="1" rtlCol="0" anchor="t" anchorCtr="0" compatLnSpc="1">
                <a:prstTxWarp prst="textNoShape">
                  <a:avLst/>
                </a:prstTxWarp>
              </a:bodyPr>
              <a:lstStyle/>
              <a:p>
                <a:pPr eaLnBrk="0" hangingPunct="0"/>
                <a:endParaRPr lang="en-US" sz="2400" dirty="0">
                  <a:solidFill>
                    <a:srgbClr val="FFFFFF"/>
                  </a:solidFill>
                  <a:latin typeface="Arial" charset="0"/>
                  <a:ea typeface="ＭＳ Ｐゴシック" pitchFamily="1" charset="-128"/>
                </a:endParaRPr>
              </a:p>
            </p:txBody>
          </p:sp>
          <p:sp>
            <p:nvSpPr>
              <p:cNvPr id="20" name="Rounded Rectangle 19"/>
              <p:cNvSpPr/>
              <p:nvPr/>
            </p:nvSpPr>
            <p:spPr bwMode="auto">
              <a:xfrm>
                <a:off x="355600" y="741367"/>
                <a:ext cx="4705349" cy="104309"/>
              </a:xfrm>
              <a:prstGeom prst="roundRect">
                <a:avLst>
                  <a:gd name="adj" fmla="val 17348"/>
                </a:avLst>
              </a:prstGeom>
              <a:gradFill flip="none" rotWithShape="1">
                <a:gsLst>
                  <a:gs pos="30000">
                    <a:schemeClr val="tx1">
                      <a:alpha val="0"/>
                    </a:schemeClr>
                  </a:gs>
                  <a:gs pos="100000">
                    <a:srgbClr val="FFFFFF">
                      <a:alpha val="75000"/>
                    </a:srgbClr>
                  </a:gs>
                </a:gsLst>
                <a:lin ang="16200000" scaled="0"/>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en-US" sz="2400" dirty="0">
                  <a:solidFill>
                    <a:srgbClr val="FFFFFF"/>
                  </a:solidFill>
                  <a:latin typeface="Arial" charset="0"/>
                  <a:ea typeface="ＭＳ Ｐゴシック" pitchFamily="1" charset="-128"/>
                </a:endParaRPr>
              </a:p>
            </p:txBody>
          </p:sp>
        </p:grpSp>
        <p:sp>
          <p:nvSpPr>
            <p:cNvPr id="18" name="Rectangle 17"/>
            <p:cNvSpPr/>
            <p:nvPr/>
          </p:nvSpPr>
          <p:spPr>
            <a:xfrm>
              <a:off x="2606676" y="4954117"/>
              <a:ext cx="3927474" cy="479144"/>
            </a:xfrm>
            <a:prstGeom prst="rect">
              <a:avLst/>
            </a:prstGeom>
            <a:noFill/>
            <a:ln w="57150">
              <a:noFill/>
            </a:ln>
            <a:effectLst>
              <a:outerShdw blurRad="38100" dist="25400" dir="2700000">
                <a:srgbClr val="000000">
                  <a:alpha val="65000"/>
                </a:srgbClr>
              </a:outerShdw>
            </a:effectLst>
          </p:spPr>
          <p:style>
            <a:lnRef idx="1">
              <a:schemeClr val="accent1"/>
            </a:lnRef>
            <a:fillRef idx="3">
              <a:schemeClr val="accent1"/>
            </a:fillRef>
            <a:effectRef idx="2">
              <a:schemeClr val="accent1"/>
            </a:effectRef>
            <a:fontRef idx="minor">
              <a:schemeClr val="lt1"/>
            </a:fontRef>
          </p:style>
          <p:txBody>
            <a:bodyPr wrap="square">
              <a:spAutoFit/>
            </a:bodyPr>
            <a:lstStyle/>
            <a:p>
              <a:pPr algn="ctr">
                <a:lnSpc>
                  <a:spcPct val="80000"/>
                </a:lnSpc>
              </a:pPr>
              <a:r>
                <a:rPr lang="en-US" sz="2400" b="1" dirty="0">
                  <a:ln w="3175" cap="flat" cmpd="sng" algn="ctr">
                    <a:noFill/>
                    <a:prstDash val="solid"/>
                    <a:round/>
                    <a:headEnd type="none" w="med" len="med"/>
                    <a:tailEnd type="none" w="med" len="med"/>
                  </a:ln>
                  <a:solidFill>
                    <a:srgbClr val="FFFFFF"/>
                  </a:solidFill>
                  <a:effectLst>
                    <a:outerShdw blurRad="38100" dist="38100" dir="2700000" algn="tl">
                      <a:srgbClr val="000000">
                        <a:alpha val="43137"/>
                      </a:srgbClr>
                    </a:outerShdw>
                  </a:effectLst>
                </a:rPr>
                <a:t>Your principles, values and ethics anchor your behavior in your Project Management role.</a:t>
              </a:r>
            </a:p>
          </p:txBody>
        </p:sp>
      </p:grpSp>
      <p:sp>
        <p:nvSpPr>
          <p:cNvPr id="21" name="Rectangle 20"/>
          <p:cNvSpPr/>
          <p:nvPr/>
        </p:nvSpPr>
        <p:spPr>
          <a:xfrm>
            <a:off x="2393035" y="2544891"/>
            <a:ext cx="5334710" cy="461665"/>
          </a:xfrm>
          <a:prstGeom prst="rect">
            <a:avLst/>
          </a:prstGeom>
        </p:spPr>
        <p:txBody>
          <a:bodyPr wrap="square">
            <a:spAutoFit/>
          </a:bodyPr>
          <a:lstStyle/>
          <a:p>
            <a:pPr marL="285750" indent="-285750">
              <a:buClr>
                <a:srgbClr val="FFC627"/>
              </a:buClr>
              <a:buFont typeface="Wingdings" pitchFamily="2" charset="2"/>
              <a:buChar char="§"/>
            </a:pPr>
            <a:r>
              <a:rPr lang="en-US" sz="2400" b="1" dirty="0">
                <a:solidFill>
                  <a:srgbClr val="FFFFFF"/>
                </a:solidFill>
                <a:effectLst>
                  <a:outerShdw blurRad="38100" dist="38100" dir="2700000" algn="tl">
                    <a:srgbClr val="000000">
                      <a:alpha val="43137"/>
                    </a:srgbClr>
                  </a:outerShdw>
                </a:effectLst>
                <a:latin typeface="Arial Narrow"/>
              </a:rPr>
              <a:t>Your principles and values.</a:t>
            </a:r>
          </a:p>
        </p:txBody>
      </p:sp>
      <p:sp>
        <p:nvSpPr>
          <p:cNvPr id="22" name="Rectangle 21"/>
          <p:cNvSpPr/>
          <p:nvPr/>
        </p:nvSpPr>
        <p:spPr>
          <a:xfrm>
            <a:off x="2393035" y="3149331"/>
            <a:ext cx="3348748" cy="461665"/>
          </a:xfrm>
          <a:prstGeom prst="rect">
            <a:avLst/>
          </a:prstGeom>
        </p:spPr>
        <p:txBody>
          <a:bodyPr wrap="square">
            <a:spAutoFit/>
          </a:bodyPr>
          <a:lstStyle/>
          <a:p>
            <a:pPr marL="285750" indent="-285750">
              <a:buClr>
                <a:srgbClr val="FFC627"/>
              </a:buClr>
              <a:buFont typeface="Wingdings" pitchFamily="2" charset="2"/>
              <a:buChar char="§"/>
            </a:pPr>
            <a:r>
              <a:rPr lang="en-US" sz="2400" b="1" dirty="0">
                <a:solidFill>
                  <a:srgbClr val="FFFFFF"/>
                </a:solidFill>
                <a:effectLst>
                  <a:outerShdw blurRad="38100" dist="38100" dir="2700000" algn="tl">
                    <a:srgbClr val="000000">
                      <a:alpha val="43137"/>
                    </a:srgbClr>
                  </a:outerShdw>
                </a:effectLst>
                <a:latin typeface="Arial Narrow"/>
              </a:rPr>
              <a:t>Your ethics.</a:t>
            </a:r>
          </a:p>
        </p:txBody>
      </p:sp>
      <p:sp>
        <p:nvSpPr>
          <p:cNvPr id="23" name="Rectangle 22"/>
          <p:cNvSpPr/>
          <p:nvPr/>
        </p:nvSpPr>
        <p:spPr>
          <a:xfrm>
            <a:off x="2393036" y="3730880"/>
            <a:ext cx="5130225" cy="461665"/>
          </a:xfrm>
          <a:prstGeom prst="rect">
            <a:avLst/>
          </a:prstGeom>
        </p:spPr>
        <p:txBody>
          <a:bodyPr wrap="square">
            <a:spAutoFit/>
          </a:bodyPr>
          <a:lstStyle/>
          <a:p>
            <a:pPr marL="285750" indent="-285750">
              <a:buClr>
                <a:srgbClr val="FFC627"/>
              </a:buClr>
              <a:buFont typeface="Wingdings" pitchFamily="2" charset="2"/>
              <a:buChar char="§"/>
            </a:pPr>
            <a:r>
              <a:rPr lang="en-US" sz="2400" b="1" dirty="0">
                <a:solidFill>
                  <a:srgbClr val="FFFFFF"/>
                </a:solidFill>
                <a:effectLst>
                  <a:outerShdw blurRad="38100" dist="38100" dir="2700000" algn="tl">
                    <a:srgbClr val="000000">
                      <a:alpha val="43137"/>
                    </a:srgbClr>
                  </a:outerShdw>
                </a:effectLst>
                <a:latin typeface="Arial Narrow"/>
              </a:rPr>
              <a:t>Your mission and purpose.</a:t>
            </a:r>
          </a:p>
        </p:txBody>
      </p:sp>
      <p:sp>
        <p:nvSpPr>
          <p:cNvPr id="24" name="Rectangle 23"/>
          <p:cNvSpPr/>
          <p:nvPr/>
        </p:nvSpPr>
        <p:spPr>
          <a:xfrm>
            <a:off x="2393035" y="4324551"/>
            <a:ext cx="5334710" cy="461665"/>
          </a:xfrm>
          <a:prstGeom prst="rect">
            <a:avLst/>
          </a:prstGeom>
        </p:spPr>
        <p:txBody>
          <a:bodyPr wrap="square">
            <a:spAutoFit/>
          </a:bodyPr>
          <a:lstStyle/>
          <a:p>
            <a:pPr marL="285750" indent="-285750">
              <a:buClr>
                <a:srgbClr val="FFC627"/>
              </a:buClr>
              <a:buFont typeface="Wingdings" pitchFamily="2" charset="2"/>
              <a:buChar char="§"/>
            </a:pPr>
            <a:r>
              <a:rPr lang="en-US" sz="2400" b="1" dirty="0">
                <a:solidFill>
                  <a:srgbClr val="FFFFFF"/>
                </a:solidFill>
                <a:effectLst>
                  <a:outerShdw blurRad="38100" dist="38100" dir="2700000" algn="tl">
                    <a:srgbClr val="000000">
                      <a:alpha val="43137"/>
                    </a:srgbClr>
                  </a:outerShdw>
                </a:effectLst>
                <a:latin typeface="Arial Narrow"/>
              </a:rPr>
              <a:t>Your role &amp; responsibility with clients.</a:t>
            </a:r>
          </a:p>
        </p:txBody>
      </p:sp>
      <p:sp>
        <p:nvSpPr>
          <p:cNvPr id="26" name="Rectangle 25"/>
          <p:cNvSpPr/>
          <p:nvPr/>
        </p:nvSpPr>
        <p:spPr>
          <a:xfrm>
            <a:off x="2393036" y="1975479"/>
            <a:ext cx="4155391" cy="461665"/>
          </a:xfrm>
          <a:prstGeom prst="rect">
            <a:avLst/>
          </a:prstGeom>
        </p:spPr>
        <p:txBody>
          <a:bodyPr wrap="square">
            <a:spAutoFit/>
          </a:bodyPr>
          <a:lstStyle/>
          <a:p>
            <a:r>
              <a:rPr lang="en-US" sz="2400" b="1" dirty="0">
                <a:solidFill>
                  <a:schemeClr val="bg1">
                    <a:lumMod val="75000"/>
                    <a:lumOff val="25000"/>
                  </a:schemeClr>
                </a:solidFill>
                <a:effectLst>
                  <a:outerShdw blurRad="38100" dist="38100" dir="2700000" algn="tl">
                    <a:srgbClr val="000000">
                      <a:alpha val="43137"/>
                    </a:srgbClr>
                  </a:outerShdw>
                </a:effectLst>
                <a:latin typeface="Arial Narrow"/>
              </a:rPr>
              <a:t>Your character is the sum of:</a:t>
            </a:r>
            <a:endParaRPr lang="en-US" sz="2400" b="1" baseline="30000" dirty="0">
              <a:solidFill>
                <a:schemeClr val="bg1">
                  <a:lumMod val="75000"/>
                  <a:lumOff val="25000"/>
                </a:schemeClr>
              </a:solidFill>
              <a:effectLst>
                <a:outerShdw blurRad="38100" dist="38100" dir="2700000" algn="tl">
                  <a:srgbClr val="000000">
                    <a:alpha val="43137"/>
                  </a:srgbClr>
                </a:outerShdw>
              </a:effectLst>
              <a:latin typeface="Arial Narrow"/>
            </a:endParaRPr>
          </a:p>
        </p:txBody>
      </p:sp>
      <p:pic>
        <p:nvPicPr>
          <p:cNvPr id="3074" name="Picture 2"/>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r="-35947"/>
          <a:stretch/>
        </p:blipFill>
        <p:spPr bwMode="auto">
          <a:xfrm>
            <a:off x="7643865" y="2043868"/>
            <a:ext cx="3509911" cy="23821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Slide Number Placeholder 2"/>
          <p:cNvSpPr>
            <a:spLocks noGrp="1"/>
          </p:cNvSpPr>
          <p:nvPr>
            <p:ph type="sldNum" sz="quarter" idx="4"/>
          </p:nvPr>
        </p:nvSpPr>
        <p:spPr>
          <a:xfrm>
            <a:off x="5582082" y="6488258"/>
            <a:ext cx="1034475" cy="365125"/>
          </a:xfrm>
        </p:spPr>
        <p:txBody>
          <a:bodyPr/>
          <a:lstStyle/>
          <a:p>
            <a:fld id="{C34FAA5E-7FB0-4E59-8CF2-002F1F791363}" type="slidenum">
              <a:rPr lang="en-US" smtClean="0"/>
              <a:pPr/>
              <a:t>23</a:t>
            </a:fld>
            <a:endParaRPr lang="en-US"/>
          </a:p>
        </p:txBody>
      </p:sp>
      <p:sp>
        <p:nvSpPr>
          <p:cNvPr id="4" name="Title 3">
            <a:extLst>
              <a:ext uri="{FF2B5EF4-FFF2-40B4-BE49-F238E27FC236}">
                <a16:creationId xmlns:a16="http://schemas.microsoft.com/office/drawing/2014/main" id="{C2A76D92-10CC-4EA4-A849-710C094CC5A7}"/>
              </a:ext>
            </a:extLst>
          </p:cNvPr>
          <p:cNvSpPr>
            <a:spLocks noGrp="1"/>
          </p:cNvSpPr>
          <p:nvPr>
            <p:ph type="title" idx="4294967295"/>
          </p:nvPr>
        </p:nvSpPr>
        <p:spPr>
          <a:xfrm>
            <a:off x="838200" y="365125"/>
            <a:ext cx="10515600" cy="1325563"/>
          </a:xfrm>
          <a:prstGeom prst="rect">
            <a:avLst/>
          </a:prstGeom>
        </p:spPr>
        <p:txBody>
          <a:bodyPr/>
          <a:lstStyle/>
          <a:p>
            <a:r>
              <a:rPr lang="en-US" dirty="0">
                <a:solidFill>
                  <a:schemeClr val="bg1">
                    <a:lumMod val="75000"/>
                    <a:lumOff val="25000"/>
                  </a:schemeClr>
                </a:solidFill>
              </a:rPr>
              <a:t>Project</a:t>
            </a:r>
            <a:r>
              <a:rPr lang="en-US" baseline="0" dirty="0">
                <a:solidFill>
                  <a:schemeClr val="bg1">
                    <a:lumMod val="75000"/>
                    <a:lumOff val="25000"/>
                  </a:schemeClr>
                </a:solidFill>
              </a:rPr>
              <a:t> Managers Require a Strong Character</a:t>
            </a:r>
            <a:endParaRPr lang="en-US" dirty="0">
              <a:solidFill>
                <a:schemeClr val="bg1">
                  <a:lumMod val="75000"/>
                  <a:lumOff val="25000"/>
                </a:schemeClr>
              </a:solidFill>
            </a:endParaRPr>
          </a:p>
        </p:txBody>
      </p:sp>
    </p:spTree>
    <p:custDataLst>
      <p:tags r:id="rId1"/>
    </p:custDataLst>
    <p:extLst>
      <p:ext uri="{BB962C8B-B14F-4D97-AF65-F5344CB8AC3E}">
        <p14:creationId xmlns:p14="http://schemas.microsoft.com/office/powerpoint/2010/main" val="3981758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500"/>
                                  </p:stCondLst>
                                  <p:childTnLst>
                                    <p:set>
                                      <p:cBhvr>
                                        <p:cTn id="6" dur="1" fill="hold">
                                          <p:stCondLst>
                                            <p:cond delay="0"/>
                                          </p:stCondLst>
                                        </p:cTn>
                                        <p:tgtEl>
                                          <p:spTgt spid="21"/>
                                        </p:tgtEl>
                                        <p:attrNameLst>
                                          <p:attrName>style.visibility</p:attrName>
                                        </p:attrNameLst>
                                      </p:cBhvr>
                                      <p:to>
                                        <p:strVal val="visible"/>
                                      </p:to>
                                    </p:set>
                                  </p:childTnLst>
                                </p:cTn>
                              </p:par>
                            </p:childTnLst>
                          </p:cTn>
                        </p:par>
                        <p:par>
                          <p:cTn id="7" fill="hold">
                            <p:stCondLst>
                              <p:cond delay="1500"/>
                            </p:stCondLst>
                            <p:childTnLst>
                              <p:par>
                                <p:cTn id="8" presetID="1" presetClass="entr" presetSubtype="0" fill="hold" nodeType="afterEffect">
                                  <p:stCondLst>
                                    <p:cond delay="1500"/>
                                  </p:stCondLst>
                                  <p:childTnLst>
                                    <p:set>
                                      <p:cBhvr>
                                        <p:cTn id="9" dur="1" fill="hold">
                                          <p:stCondLst>
                                            <p:cond delay="0"/>
                                          </p:stCondLst>
                                        </p:cTn>
                                        <p:tgtEl>
                                          <p:spTgt spid="22">
                                            <p:txEl>
                                              <p:pRg st="0" end="0"/>
                                            </p:txEl>
                                          </p:spTgt>
                                        </p:tgtEl>
                                        <p:attrNameLst>
                                          <p:attrName>style.visibility</p:attrName>
                                        </p:attrNameLst>
                                      </p:cBhvr>
                                      <p:to>
                                        <p:strVal val="visible"/>
                                      </p:to>
                                    </p:set>
                                  </p:childTnLst>
                                </p:cTn>
                              </p:par>
                            </p:childTnLst>
                          </p:cTn>
                        </p:par>
                        <p:par>
                          <p:cTn id="10" fill="hold">
                            <p:stCondLst>
                              <p:cond delay="3000"/>
                            </p:stCondLst>
                            <p:childTnLst>
                              <p:par>
                                <p:cTn id="11" presetID="1" presetClass="entr" presetSubtype="0" fill="hold" nodeType="afterEffect">
                                  <p:stCondLst>
                                    <p:cond delay="1500"/>
                                  </p:stCondLst>
                                  <p:childTnLst>
                                    <p:set>
                                      <p:cBhvr>
                                        <p:cTn id="12" dur="1" fill="hold">
                                          <p:stCondLst>
                                            <p:cond delay="0"/>
                                          </p:stCondLst>
                                        </p:cTn>
                                        <p:tgtEl>
                                          <p:spTgt spid="23">
                                            <p:txEl>
                                              <p:pRg st="0" end="0"/>
                                            </p:txEl>
                                          </p:spTgt>
                                        </p:tgtEl>
                                        <p:attrNameLst>
                                          <p:attrName>style.visibility</p:attrName>
                                        </p:attrNameLst>
                                      </p:cBhvr>
                                      <p:to>
                                        <p:strVal val="visible"/>
                                      </p:to>
                                    </p:set>
                                  </p:childTnLst>
                                </p:cTn>
                              </p:par>
                            </p:childTnLst>
                          </p:cTn>
                        </p:par>
                        <p:par>
                          <p:cTn id="13" fill="hold">
                            <p:stCondLst>
                              <p:cond delay="4500"/>
                            </p:stCondLst>
                            <p:childTnLst>
                              <p:par>
                                <p:cTn id="14" presetID="1" presetClass="entr" presetSubtype="0" fill="hold" nodeType="afterEffect">
                                  <p:stCondLst>
                                    <p:cond delay="1500"/>
                                  </p:stCondLst>
                                  <p:childTnLst>
                                    <p:set>
                                      <p:cBhvr>
                                        <p:cTn id="15" dur="1" fill="hold">
                                          <p:stCondLst>
                                            <p:cond delay="0"/>
                                          </p:stCondLst>
                                        </p:cTn>
                                        <p:tgtEl>
                                          <p:spTgt spid="24">
                                            <p:txEl>
                                              <p:pRg st="0" end="0"/>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nodeType="click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p:cTn id="20" dur="500" fill="hold"/>
                                        <p:tgtEl>
                                          <p:spTgt spid="16"/>
                                        </p:tgtEl>
                                        <p:attrNameLst>
                                          <p:attrName>ppt_w</p:attrName>
                                        </p:attrNameLst>
                                      </p:cBhvr>
                                      <p:tavLst>
                                        <p:tav tm="0">
                                          <p:val>
                                            <p:fltVal val="0"/>
                                          </p:val>
                                        </p:tav>
                                        <p:tav tm="100000">
                                          <p:val>
                                            <p:strVal val="#ppt_w"/>
                                          </p:val>
                                        </p:tav>
                                      </p:tavLst>
                                    </p:anim>
                                    <p:anim calcmode="lin" valueType="num">
                                      <p:cBhvr>
                                        <p:cTn id="21" dur="500" fill="hold"/>
                                        <p:tgtEl>
                                          <p:spTgt spid="16"/>
                                        </p:tgtEl>
                                        <p:attrNameLst>
                                          <p:attrName>ppt_h</p:attrName>
                                        </p:attrNameLst>
                                      </p:cBhvr>
                                      <p:tavLst>
                                        <p:tav tm="0">
                                          <p:val>
                                            <p:fltVal val="0"/>
                                          </p:val>
                                        </p:tav>
                                        <p:tav tm="100000">
                                          <p:val>
                                            <p:strVal val="#ppt_h"/>
                                          </p:val>
                                        </p:tav>
                                      </p:tavLst>
                                    </p:anim>
                                    <p:animEffect transition="in" filter="fade">
                                      <p:cBhvr>
                                        <p:cTn id="2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p:cNvGrpSpPr/>
          <p:nvPr/>
        </p:nvGrpSpPr>
        <p:grpSpPr>
          <a:xfrm>
            <a:off x="4231703" y="5411835"/>
            <a:ext cx="3728594" cy="609600"/>
            <a:chOff x="2576513" y="4845050"/>
            <a:chExt cx="4000500" cy="609600"/>
          </a:xfrm>
        </p:grpSpPr>
        <p:grpSp>
          <p:nvGrpSpPr>
            <p:cNvPr id="16" name="Group 56"/>
            <p:cNvGrpSpPr/>
            <p:nvPr/>
          </p:nvGrpSpPr>
          <p:grpSpPr>
            <a:xfrm>
              <a:off x="2576513" y="4845050"/>
              <a:ext cx="4000500" cy="609600"/>
              <a:chOff x="285750" y="711200"/>
              <a:chExt cx="4876800" cy="568325"/>
            </a:xfrm>
          </p:grpSpPr>
          <p:sp>
            <p:nvSpPr>
              <p:cNvPr id="17" name="Rectangle 16"/>
              <p:cNvSpPr/>
              <p:nvPr/>
            </p:nvSpPr>
            <p:spPr bwMode="auto">
              <a:xfrm>
                <a:off x="285750" y="711200"/>
                <a:ext cx="4876800" cy="568325"/>
              </a:xfrm>
              <a:prstGeom prst="rect">
                <a:avLst/>
              </a:prstGeom>
              <a:gradFill flip="none" rotWithShape="1">
                <a:gsLst>
                  <a:gs pos="0">
                    <a:schemeClr val="accent4"/>
                  </a:gs>
                  <a:gs pos="100000">
                    <a:schemeClr val="bg1">
                      <a:lumMod val="90000"/>
                      <a:lumOff val="10000"/>
                    </a:schemeClr>
                  </a:gs>
                </a:gsLst>
                <a:lin ang="16200000" scaled="0"/>
                <a:tileRect/>
              </a:gradFill>
              <a:ln w="9525" cap="flat" cmpd="sng" algn="ctr">
                <a:noFill/>
                <a:prstDash val="solid"/>
                <a:round/>
                <a:headEnd type="none" w="med" len="med"/>
                <a:tailEnd type="none" w="med" len="med"/>
              </a:ln>
              <a:effectLst>
                <a:outerShdw blurRad="127000" dist="38100" dir="8100000">
                  <a:srgbClr val="000000">
                    <a:alpha val="75000"/>
                  </a:srgbClr>
                </a:outerShdw>
              </a:effectLst>
              <a:scene3d>
                <a:camera prst="orthographicFront"/>
                <a:lightRig rig="threePt" dir="t">
                  <a:rot lat="0" lon="0" rev="3360000"/>
                </a:lightRig>
              </a:scene3d>
              <a:sp3d extrusionH="152400" prstMaterial="softEdge">
                <a:bevelT h="25400"/>
                <a:bevelB h="25400"/>
              </a:sp3d>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dirty="0">
                  <a:latin typeface="Arial" charset="0"/>
                  <a:ea typeface="ＭＳ Ｐゴシック" pitchFamily="1" charset="-128"/>
                </a:endParaRPr>
              </a:p>
            </p:txBody>
          </p:sp>
          <p:sp>
            <p:nvSpPr>
              <p:cNvPr id="20" name="Rounded Rectangle 19"/>
              <p:cNvSpPr/>
              <p:nvPr/>
            </p:nvSpPr>
            <p:spPr bwMode="auto">
              <a:xfrm>
                <a:off x="355600" y="741364"/>
                <a:ext cx="4705349" cy="97074"/>
              </a:xfrm>
              <a:prstGeom prst="roundRect">
                <a:avLst>
                  <a:gd name="adj" fmla="val 17348"/>
                </a:avLst>
              </a:prstGeom>
              <a:gradFill flip="none" rotWithShape="1">
                <a:gsLst>
                  <a:gs pos="30000">
                    <a:schemeClr val="tx1">
                      <a:alpha val="0"/>
                    </a:schemeClr>
                  </a:gs>
                  <a:gs pos="100000">
                    <a:srgbClr val="FFFFFF">
                      <a:alpha val="75000"/>
                    </a:srgbClr>
                  </a:gs>
                </a:gsLst>
                <a:lin ang="16200000" scaled="0"/>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dirty="0">
                  <a:latin typeface="Arial" charset="0"/>
                  <a:ea typeface="ＭＳ Ｐゴシック" pitchFamily="1" charset="-128"/>
                </a:endParaRPr>
              </a:p>
            </p:txBody>
          </p:sp>
        </p:grpSp>
        <p:sp>
          <p:nvSpPr>
            <p:cNvPr id="10" name="Rectangle 9"/>
            <p:cNvSpPr/>
            <p:nvPr/>
          </p:nvSpPr>
          <p:spPr>
            <a:xfrm>
              <a:off x="2606676" y="4913131"/>
              <a:ext cx="3927474" cy="461665"/>
            </a:xfrm>
            <a:prstGeom prst="rect">
              <a:avLst/>
            </a:prstGeom>
            <a:noFill/>
            <a:ln w="57150">
              <a:noFill/>
            </a:ln>
            <a:effectLst>
              <a:outerShdw blurRad="38100" dist="25400" dir="2700000">
                <a:srgbClr val="000000">
                  <a:alpha val="65000"/>
                </a:srgbClr>
              </a:outerShdw>
            </a:effectLst>
          </p:spPr>
          <p:style>
            <a:lnRef idx="1">
              <a:schemeClr val="accent1"/>
            </a:lnRef>
            <a:fillRef idx="3">
              <a:schemeClr val="accent1"/>
            </a:fillRef>
            <a:effectRef idx="2">
              <a:schemeClr val="accent1"/>
            </a:effectRef>
            <a:fontRef idx="minor">
              <a:schemeClr val="lt1"/>
            </a:fontRef>
          </p:style>
          <p:txBody>
            <a:bodyPr wrap="square">
              <a:spAutoFit/>
            </a:bodyPr>
            <a:lstStyle/>
            <a:p>
              <a:pPr algn="ctr"/>
              <a:r>
                <a:rPr lang="en-US" sz="2400" b="1" dirty="0">
                  <a:ln w="3175" cap="flat" cmpd="sng" algn="ctr">
                    <a:noFill/>
                    <a:prstDash val="solid"/>
                    <a:round/>
                    <a:headEnd type="none" w="med" len="med"/>
                    <a:tailEnd type="none" w="med" len="med"/>
                  </a:ln>
                  <a:solidFill>
                    <a:schemeClr val="tx1"/>
                  </a:solidFill>
                  <a:effectLst>
                    <a:outerShdw blurRad="38100" dist="38100" dir="2700000" algn="tl">
                      <a:srgbClr val="000000">
                        <a:alpha val="43137"/>
                      </a:srgbClr>
                    </a:outerShdw>
                  </a:effectLst>
                </a:rPr>
                <a:t>The Why of Our Efforts</a:t>
              </a:r>
            </a:p>
          </p:txBody>
        </p:sp>
      </p:grpSp>
      <p:sp>
        <p:nvSpPr>
          <p:cNvPr id="2" name="Rectangle 1"/>
          <p:cNvSpPr/>
          <p:nvPr/>
        </p:nvSpPr>
        <p:spPr>
          <a:xfrm>
            <a:off x="2724963" y="2200328"/>
            <a:ext cx="4159624" cy="1938992"/>
          </a:xfrm>
          <a:prstGeom prst="rect">
            <a:avLst/>
          </a:prstGeom>
        </p:spPr>
        <p:txBody>
          <a:bodyPr wrap="square">
            <a:spAutoFit/>
          </a:bodyPr>
          <a:lstStyle/>
          <a:p>
            <a:pPr marL="342900" indent="-342900">
              <a:lnSpc>
                <a:spcPts val="3600"/>
              </a:lnSpc>
              <a:buClr>
                <a:srgbClr val="FFC000"/>
              </a:buClr>
              <a:buFont typeface="Wingdings" pitchFamily="2" charset="2"/>
              <a:buChar char="§"/>
            </a:pPr>
            <a:r>
              <a:rPr lang="en-US" sz="2400" b="1" dirty="0">
                <a:effectLst>
                  <a:outerShdw blurRad="38100" dist="38100" dir="2700000" algn="tl">
                    <a:srgbClr val="000000">
                      <a:alpha val="43137"/>
                    </a:srgbClr>
                  </a:outerShdw>
                </a:effectLst>
              </a:rPr>
              <a:t>Long-term external thinking.</a:t>
            </a:r>
          </a:p>
          <a:p>
            <a:pPr marL="342900" indent="-342900">
              <a:lnSpc>
                <a:spcPts val="3600"/>
              </a:lnSpc>
              <a:buClr>
                <a:srgbClr val="FFC000"/>
              </a:buClr>
              <a:buFont typeface="Wingdings" pitchFamily="2" charset="2"/>
              <a:buChar char="§"/>
            </a:pPr>
            <a:r>
              <a:rPr lang="en-US" sz="2400" b="1" dirty="0">
                <a:effectLst>
                  <a:outerShdw blurRad="38100" dist="38100" dir="2700000" algn="tl">
                    <a:srgbClr val="000000">
                      <a:alpha val="43137"/>
                    </a:srgbClr>
                  </a:outerShdw>
                </a:effectLst>
              </a:rPr>
              <a:t>What makes us selfless.</a:t>
            </a:r>
          </a:p>
          <a:p>
            <a:pPr marL="342900" indent="-342900">
              <a:lnSpc>
                <a:spcPts val="3600"/>
              </a:lnSpc>
              <a:buClr>
                <a:srgbClr val="FFC000"/>
              </a:buClr>
              <a:buFont typeface="Wingdings" pitchFamily="2" charset="2"/>
              <a:buChar char="§"/>
            </a:pPr>
            <a:r>
              <a:rPr lang="en-US" sz="2400" b="1" dirty="0">
                <a:effectLst>
                  <a:outerShdw blurRad="38100" dist="38100" dir="2700000" algn="tl">
                    <a:srgbClr val="000000">
                      <a:alpha val="43137"/>
                    </a:srgbClr>
                  </a:outerShdw>
                </a:effectLst>
              </a:rPr>
              <a:t>Qualitative and subjective.</a:t>
            </a:r>
          </a:p>
          <a:p>
            <a:pPr marL="342900" indent="-342900">
              <a:lnSpc>
                <a:spcPts val="3600"/>
              </a:lnSpc>
              <a:buClr>
                <a:srgbClr val="FFC000"/>
              </a:buClr>
              <a:buFont typeface="Wingdings" pitchFamily="2" charset="2"/>
              <a:buChar char="§"/>
            </a:pPr>
            <a:r>
              <a:rPr lang="en-US" sz="2400" b="1" dirty="0">
                <a:effectLst>
                  <a:outerShdw blurRad="38100" dist="38100" dir="2700000" algn="tl">
                    <a:srgbClr val="000000">
                      <a:alpha val="43137"/>
                    </a:srgbClr>
                  </a:outerShdw>
                </a:effectLst>
              </a:rPr>
              <a:t>How do we serve others.</a:t>
            </a:r>
          </a:p>
        </p:txBody>
      </p:sp>
      <p:grpSp>
        <p:nvGrpSpPr>
          <p:cNvPr id="12" name="Group 11"/>
          <p:cNvGrpSpPr/>
          <p:nvPr/>
        </p:nvGrpSpPr>
        <p:grpSpPr>
          <a:xfrm>
            <a:off x="7161214" y="2166408"/>
            <a:ext cx="3154431" cy="1888234"/>
            <a:chOff x="254867" y="1371601"/>
            <a:chExt cx="3532879" cy="2325688"/>
          </a:xfrm>
        </p:grpSpPr>
        <p:sp>
          <p:nvSpPr>
            <p:cNvPr id="13" name="Oval 12"/>
            <p:cNvSpPr/>
            <p:nvPr/>
          </p:nvSpPr>
          <p:spPr bwMode="auto">
            <a:xfrm>
              <a:off x="1646525" y="3620995"/>
              <a:ext cx="759840" cy="45719"/>
            </a:xfrm>
            <a:prstGeom prst="ellipse">
              <a:avLst/>
            </a:prstGeom>
            <a:solidFill>
              <a:srgbClr val="10296B"/>
            </a:solidFill>
            <a:ln w="9525" cap="flat" cmpd="sng" algn="ctr">
              <a:noFill/>
              <a:prstDash val="solid"/>
              <a:round/>
              <a:headEnd type="none" w="med" len="med"/>
              <a:tailEnd type="none" w="med" len="med"/>
            </a:ln>
            <a:effectLst>
              <a:outerShdw blurRad="101600" dist="38100" dir="8100000">
                <a:srgbClr val="000000"/>
              </a:outerShdw>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dirty="0">
                <a:latin typeface="Arial" charset="0"/>
                <a:ea typeface="ＭＳ Ｐゴシック" pitchFamily="1" charset="-128"/>
              </a:endParaRPr>
            </a:p>
          </p:txBody>
        </p:sp>
        <p:pic>
          <p:nvPicPr>
            <p:cNvPr id="15" name="Picture 14" descr="Scale.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54867" y="1371601"/>
              <a:ext cx="3532879" cy="2325688"/>
            </a:xfrm>
            <a:prstGeom prst="rect">
              <a:avLst/>
            </a:prstGeom>
          </p:spPr>
        </p:pic>
      </p:grpSp>
      <p:sp>
        <p:nvSpPr>
          <p:cNvPr id="19" name="Rectangle 18"/>
          <p:cNvSpPr/>
          <p:nvPr/>
        </p:nvSpPr>
        <p:spPr>
          <a:xfrm>
            <a:off x="2724963" y="1704744"/>
            <a:ext cx="9144000" cy="461665"/>
          </a:xfrm>
          <a:prstGeom prst="rect">
            <a:avLst/>
          </a:prstGeom>
        </p:spPr>
        <p:txBody>
          <a:bodyPr wrap="square">
            <a:spAutoFit/>
          </a:bodyPr>
          <a:lstStyle/>
          <a:p>
            <a:r>
              <a:rPr lang="en-US" sz="2400" b="1" dirty="0">
                <a:solidFill>
                  <a:schemeClr val="bg1">
                    <a:lumMod val="75000"/>
                    <a:lumOff val="25000"/>
                  </a:schemeClr>
                </a:solidFill>
                <a:effectLst>
                  <a:outerShdw blurRad="38100" dist="38100" dir="2700000" algn="tl">
                    <a:srgbClr val="000000">
                      <a:alpha val="43137"/>
                    </a:srgbClr>
                  </a:outerShdw>
                </a:effectLst>
              </a:rPr>
              <a:t>What are the characteristics of Purpose?</a:t>
            </a:r>
          </a:p>
        </p:txBody>
      </p:sp>
      <p:sp>
        <p:nvSpPr>
          <p:cNvPr id="3" name="Slide Number Placeholder 2"/>
          <p:cNvSpPr>
            <a:spLocks noGrp="1"/>
          </p:cNvSpPr>
          <p:nvPr>
            <p:ph type="sldNum" sz="quarter" idx="4"/>
          </p:nvPr>
        </p:nvSpPr>
        <p:spPr>
          <a:xfrm>
            <a:off x="5582082" y="6488258"/>
            <a:ext cx="1034475" cy="365125"/>
          </a:xfrm>
        </p:spPr>
        <p:txBody>
          <a:bodyPr/>
          <a:lstStyle/>
          <a:p>
            <a:fld id="{C34FAA5E-7FB0-4E59-8CF2-002F1F791363}" type="slidenum">
              <a:rPr lang="en-US" smtClean="0"/>
              <a:pPr/>
              <a:t>24</a:t>
            </a:fld>
            <a:endParaRPr lang="en-US"/>
          </a:p>
        </p:txBody>
      </p:sp>
      <p:sp>
        <p:nvSpPr>
          <p:cNvPr id="4" name="Title 3">
            <a:extLst>
              <a:ext uri="{FF2B5EF4-FFF2-40B4-BE49-F238E27FC236}">
                <a16:creationId xmlns:a16="http://schemas.microsoft.com/office/drawing/2014/main" id="{8B9939B2-5973-407D-81F8-76587185FDCC}"/>
              </a:ext>
            </a:extLst>
          </p:cNvPr>
          <p:cNvSpPr>
            <a:spLocks noGrp="1"/>
          </p:cNvSpPr>
          <p:nvPr>
            <p:ph type="title" idx="4294967295"/>
          </p:nvPr>
        </p:nvSpPr>
        <p:spPr>
          <a:xfrm>
            <a:off x="838200" y="365125"/>
            <a:ext cx="10515600" cy="1325563"/>
          </a:xfrm>
          <a:prstGeom prst="rect">
            <a:avLst/>
          </a:prstGeom>
        </p:spPr>
        <p:txBody>
          <a:bodyPr/>
          <a:lstStyle/>
          <a:p>
            <a:r>
              <a:rPr lang="en-US" dirty="0">
                <a:solidFill>
                  <a:schemeClr val="bg1">
                    <a:lumMod val="75000"/>
                    <a:lumOff val="25000"/>
                  </a:schemeClr>
                </a:solidFill>
              </a:rPr>
              <a:t>Project Management Purpose</a:t>
            </a:r>
          </a:p>
        </p:txBody>
      </p:sp>
    </p:spTree>
    <p:custDataLst>
      <p:tags r:id="rId1"/>
    </p:custDataLst>
    <p:extLst>
      <p:ext uri="{BB962C8B-B14F-4D97-AF65-F5344CB8AC3E}">
        <p14:creationId xmlns:p14="http://schemas.microsoft.com/office/powerpoint/2010/main" val="1804180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150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par>
                          <p:cTn id="7" fill="hold">
                            <p:stCondLst>
                              <p:cond delay="1500"/>
                            </p:stCondLst>
                            <p:childTnLst>
                              <p:par>
                                <p:cTn id="8" presetID="10" presetClass="entr" presetSubtype="0" fill="hold" nodeType="afterEffect">
                                  <p:stCondLst>
                                    <p:cond delay="150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fade">
                                      <p:cBhvr>
                                        <p:cTn id="10" dur="500"/>
                                        <p:tgtEl>
                                          <p:spTgt spid="2">
                                            <p:txEl>
                                              <p:pRg st="1" end="1"/>
                                            </p:txEl>
                                          </p:spTgt>
                                        </p:tgtEl>
                                      </p:cBhvr>
                                    </p:animEffect>
                                  </p:childTnLst>
                                </p:cTn>
                              </p:par>
                              <p:par>
                                <p:cTn id="11" presetID="10" presetClass="entr" presetSubtype="0" fill="hold" nodeType="withEffect">
                                  <p:stCondLst>
                                    <p:cond delay="200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fade">
                                      <p:cBhvr>
                                        <p:cTn id="13" dur="500"/>
                                        <p:tgtEl>
                                          <p:spTgt spid="2">
                                            <p:txEl>
                                              <p:pRg st="2" end="2"/>
                                            </p:txEl>
                                          </p:spTgt>
                                        </p:tgtEl>
                                      </p:cBhvr>
                                    </p:animEffect>
                                  </p:childTnLst>
                                </p:cTn>
                              </p:par>
                              <p:par>
                                <p:cTn id="14" presetID="10" presetClass="entr" presetSubtype="0" fill="hold" nodeType="withEffect">
                                  <p:stCondLst>
                                    <p:cond delay="2500"/>
                                  </p:stCondLst>
                                  <p:childTnLst>
                                    <p:set>
                                      <p:cBhvr>
                                        <p:cTn id="15" dur="1" fill="hold">
                                          <p:stCondLst>
                                            <p:cond delay="0"/>
                                          </p:stCondLst>
                                        </p:cTn>
                                        <p:tgtEl>
                                          <p:spTgt spid="2">
                                            <p:txEl>
                                              <p:pRg st="3" end="3"/>
                                            </p:txEl>
                                          </p:spTgt>
                                        </p:tgtEl>
                                        <p:attrNameLst>
                                          <p:attrName>style.visibility</p:attrName>
                                        </p:attrNameLst>
                                      </p:cBhvr>
                                      <p:to>
                                        <p:strVal val="visible"/>
                                      </p:to>
                                    </p:set>
                                    <p:animEffect transition="in" filter="fade">
                                      <p:cBhvr>
                                        <p:cTn id="16" dur="500"/>
                                        <p:tgtEl>
                                          <p:spTgt spid="2">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1"/>
                                        </p:tgtEl>
                                        <p:attrNameLst>
                                          <p:attrName>style.visibility</p:attrName>
                                        </p:attrNameLst>
                                      </p:cBhvr>
                                      <p:to>
                                        <p:strVal val="visible"/>
                                      </p:to>
                                    </p:set>
                                    <p:anim calcmode="lin" valueType="num">
                                      <p:cBhvr>
                                        <p:cTn id="21" dur="500" fill="hold"/>
                                        <p:tgtEl>
                                          <p:spTgt spid="21"/>
                                        </p:tgtEl>
                                        <p:attrNameLst>
                                          <p:attrName>ppt_w</p:attrName>
                                        </p:attrNameLst>
                                      </p:cBhvr>
                                      <p:tavLst>
                                        <p:tav tm="0">
                                          <p:val>
                                            <p:fltVal val="0"/>
                                          </p:val>
                                        </p:tav>
                                        <p:tav tm="100000">
                                          <p:val>
                                            <p:strVal val="#ppt_w"/>
                                          </p:val>
                                        </p:tav>
                                      </p:tavLst>
                                    </p:anim>
                                    <p:anim calcmode="lin" valueType="num">
                                      <p:cBhvr>
                                        <p:cTn id="22" dur="500" fill="hold"/>
                                        <p:tgtEl>
                                          <p:spTgt spid="21"/>
                                        </p:tgtEl>
                                        <p:attrNameLst>
                                          <p:attrName>ppt_h</p:attrName>
                                        </p:attrNameLst>
                                      </p:cBhvr>
                                      <p:tavLst>
                                        <p:tav tm="0">
                                          <p:val>
                                            <p:fltVal val="0"/>
                                          </p:val>
                                        </p:tav>
                                        <p:tav tm="100000">
                                          <p:val>
                                            <p:strVal val="#ppt_h"/>
                                          </p:val>
                                        </p:tav>
                                      </p:tavLst>
                                    </p:anim>
                                    <p:animEffect transition="in" filter="fade">
                                      <p:cBhvr>
                                        <p:cTn id="2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B843F9E-871F-47FC-84BE-491BDD764AE3}"/>
              </a:ext>
            </a:extLst>
          </p:cNvPr>
          <p:cNvSpPr>
            <a:spLocks noGrp="1"/>
          </p:cNvSpPr>
          <p:nvPr>
            <p:ph type="sldNum" sz="quarter" idx="4"/>
          </p:nvPr>
        </p:nvSpPr>
        <p:spPr/>
        <p:txBody>
          <a:bodyPr/>
          <a:lstStyle/>
          <a:p>
            <a:fld id="{C34FAA5E-7FB0-4E59-8CF2-002F1F791363}" type="slidenum">
              <a:rPr lang="en-US" smtClean="0"/>
              <a:pPr/>
              <a:t>25</a:t>
            </a:fld>
            <a:endParaRPr lang="en-US"/>
          </a:p>
        </p:txBody>
      </p:sp>
      <p:sp>
        <p:nvSpPr>
          <p:cNvPr id="3" name="Title 2">
            <a:extLst>
              <a:ext uri="{FF2B5EF4-FFF2-40B4-BE49-F238E27FC236}">
                <a16:creationId xmlns:a16="http://schemas.microsoft.com/office/drawing/2014/main" id="{DBFA0234-BEEB-42D4-9325-F63113294E11}"/>
              </a:ext>
            </a:extLst>
          </p:cNvPr>
          <p:cNvSpPr>
            <a:spLocks noGrp="1"/>
          </p:cNvSpPr>
          <p:nvPr>
            <p:ph type="title" idx="4294967295"/>
          </p:nvPr>
        </p:nvSpPr>
        <p:spPr>
          <a:xfrm>
            <a:off x="838200" y="365125"/>
            <a:ext cx="10515600" cy="1325563"/>
          </a:xfrm>
          <a:prstGeom prst="rect">
            <a:avLst/>
          </a:prstGeom>
        </p:spPr>
        <p:txBody>
          <a:bodyPr/>
          <a:lstStyle/>
          <a:p>
            <a:r>
              <a:rPr lang="en-US" dirty="0">
                <a:solidFill>
                  <a:schemeClr val="bg1">
                    <a:lumMod val="75000"/>
                    <a:lumOff val="25000"/>
                  </a:schemeClr>
                </a:solidFill>
              </a:rPr>
              <a:t>Project Management Goals</a:t>
            </a:r>
          </a:p>
        </p:txBody>
      </p:sp>
      <p:sp>
        <p:nvSpPr>
          <p:cNvPr id="4" name="TextBox 3">
            <a:extLst>
              <a:ext uri="{FF2B5EF4-FFF2-40B4-BE49-F238E27FC236}">
                <a16:creationId xmlns:a16="http://schemas.microsoft.com/office/drawing/2014/main" id="{83C817C0-A4C9-4688-BD04-9260FE2F16BA}"/>
              </a:ext>
            </a:extLst>
          </p:cNvPr>
          <p:cNvSpPr txBox="1"/>
          <p:nvPr/>
        </p:nvSpPr>
        <p:spPr>
          <a:xfrm>
            <a:off x="2777776" y="1753207"/>
            <a:ext cx="4392614" cy="3662541"/>
          </a:xfrm>
          <a:prstGeom prst="rect">
            <a:avLst/>
          </a:prstGeom>
          <a:noFill/>
        </p:spPr>
        <p:txBody>
          <a:bodyPr wrap="square" rtlCol="0">
            <a:spAutoFit/>
          </a:bodyPr>
          <a:lstStyle/>
          <a:p>
            <a:r>
              <a:rPr lang="en-US" sz="3600" dirty="0">
                <a:solidFill>
                  <a:schemeClr val="bg1">
                    <a:lumMod val="75000"/>
                    <a:lumOff val="25000"/>
                  </a:schemeClr>
                </a:solidFill>
                <a:latin typeface="+mj-lt"/>
              </a:rPr>
              <a:t>What are the characteristics of goals?</a:t>
            </a:r>
          </a:p>
          <a:p>
            <a:pPr marL="731520" indent="-342900">
              <a:buFont typeface="Arial" panose="020B0604020202020204" pitchFamily="34" charset="0"/>
              <a:buChar char="•"/>
            </a:pPr>
            <a:r>
              <a:rPr lang="en-US" sz="3200" dirty="0">
                <a:solidFill>
                  <a:schemeClr val="bg1">
                    <a:lumMod val="75000"/>
                    <a:lumOff val="25000"/>
                  </a:schemeClr>
                </a:solidFill>
                <a:latin typeface="+mj-lt"/>
              </a:rPr>
              <a:t>S</a:t>
            </a:r>
            <a:r>
              <a:rPr lang="en-US" sz="2400" dirty="0">
                <a:latin typeface="+mj-lt"/>
              </a:rPr>
              <a:t>pecific</a:t>
            </a:r>
          </a:p>
          <a:p>
            <a:pPr marL="731520" indent="-342900">
              <a:buFont typeface="Arial" panose="020B0604020202020204" pitchFamily="34" charset="0"/>
              <a:buChar char="•"/>
            </a:pPr>
            <a:r>
              <a:rPr lang="en-US" sz="3200" dirty="0">
                <a:solidFill>
                  <a:schemeClr val="bg1">
                    <a:lumMod val="75000"/>
                    <a:lumOff val="25000"/>
                  </a:schemeClr>
                </a:solidFill>
                <a:latin typeface="+mj-lt"/>
              </a:rPr>
              <a:t>M</a:t>
            </a:r>
            <a:r>
              <a:rPr lang="en-US" sz="2400" dirty="0">
                <a:latin typeface="+mj-lt"/>
              </a:rPr>
              <a:t>easurable</a:t>
            </a:r>
          </a:p>
          <a:p>
            <a:pPr marL="731520" indent="-342900">
              <a:buFont typeface="Arial" panose="020B0604020202020204" pitchFamily="34" charset="0"/>
              <a:buChar char="•"/>
            </a:pPr>
            <a:r>
              <a:rPr lang="en-US" sz="3200" dirty="0">
                <a:solidFill>
                  <a:schemeClr val="bg1">
                    <a:lumMod val="75000"/>
                    <a:lumOff val="25000"/>
                  </a:schemeClr>
                </a:solidFill>
                <a:latin typeface="+mj-lt"/>
              </a:rPr>
              <a:t>A</a:t>
            </a:r>
            <a:r>
              <a:rPr lang="en-US" sz="2400" dirty="0">
                <a:latin typeface="+mj-lt"/>
              </a:rPr>
              <a:t>ttainable</a:t>
            </a:r>
          </a:p>
          <a:p>
            <a:pPr marL="731520" indent="-342900">
              <a:buFont typeface="Arial" panose="020B0604020202020204" pitchFamily="34" charset="0"/>
              <a:buChar char="•"/>
            </a:pPr>
            <a:r>
              <a:rPr lang="en-US" sz="3200" dirty="0">
                <a:solidFill>
                  <a:schemeClr val="bg1">
                    <a:lumMod val="75000"/>
                    <a:lumOff val="25000"/>
                  </a:schemeClr>
                </a:solidFill>
                <a:latin typeface="+mj-lt"/>
              </a:rPr>
              <a:t>R</a:t>
            </a:r>
            <a:r>
              <a:rPr lang="en-US" sz="2400" dirty="0">
                <a:latin typeface="+mj-lt"/>
              </a:rPr>
              <a:t>ealistic</a:t>
            </a:r>
          </a:p>
          <a:p>
            <a:pPr marL="731520" indent="-342900">
              <a:buFont typeface="Arial" panose="020B0604020202020204" pitchFamily="34" charset="0"/>
              <a:buChar char="•"/>
            </a:pPr>
            <a:r>
              <a:rPr lang="en-US" sz="3200" dirty="0">
                <a:solidFill>
                  <a:schemeClr val="bg1">
                    <a:lumMod val="75000"/>
                    <a:lumOff val="25000"/>
                  </a:schemeClr>
                </a:solidFill>
                <a:latin typeface="+mj-lt"/>
              </a:rPr>
              <a:t>T</a:t>
            </a:r>
            <a:r>
              <a:rPr lang="en-US" sz="2400" dirty="0">
                <a:latin typeface="+mj-lt"/>
              </a:rPr>
              <a:t>imely</a:t>
            </a:r>
          </a:p>
        </p:txBody>
      </p:sp>
      <p:grpSp>
        <p:nvGrpSpPr>
          <p:cNvPr id="5" name="Group 4">
            <a:extLst>
              <a:ext uri="{FF2B5EF4-FFF2-40B4-BE49-F238E27FC236}">
                <a16:creationId xmlns:a16="http://schemas.microsoft.com/office/drawing/2014/main" id="{C3857EFB-289F-4846-86BB-A654A23AE6AF}"/>
              </a:ext>
            </a:extLst>
          </p:cNvPr>
          <p:cNvGrpSpPr/>
          <p:nvPr/>
        </p:nvGrpSpPr>
        <p:grpSpPr>
          <a:xfrm>
            <a:off x="7161214" y="2166408"/>
            <a:ext cx="3154431" cy="1888234"/>
            <a:chOff x="254867" y="1371601"/>
            <a:chExt cx="3532879" cy="2325688"/>
          </a:xfrm>
        </p:grpSpPr>
        <p:sp>
          <p:nvSpPr>
            <p:cNvPr id="6" name="Oval 5">
              <a:extLst>
                <a:ext uri="{FF2B5EF4-FFF2-40B4-BE49-F238E27FC236}">
                  <a16:creationId xmlns:a16="http://schemas.microsoft.com/office/drawing/2014/main" id="{F7CD6A51-4791-41D8-9978-85F1E940150F}"/>
                </a:ext>
              </a:extLst>
            </p:cNvPr>
            <p:cNvSpPr/>
            <p:nvPr/>
          </p:nvSpPr>
          <p:spPr bwMode="auto">
            <a:xfrm>
              <a:off x="1646525" y="3620995"/>
              <a:ext cx="759840" cy="45719"/>
            </a:xfrm>
            <a:prstGeom prst="ellipse">
              <a:avLst/>
            </a:prstGeom>
            <a:solidFill>
              <a:srgbClr val="10296B"/>
            </a:solidFill>
            <a:ln w="9525" cap="flat" cmpd="sng" algn="ctr">
              <a:noFill/>
              <a:prstDash val="solid"/>
              <a:round/>
              <a:headEnd type="none" w="med" len="med"/>
              <a:tailEnd type="none" w="med" len="med"/>
            </a:ln>
            <a:effectLst>
              <a:outerShdw blurRad="101600" dist="38100" dir="8100000">
                <a:srgbClr val="000000"/>
              </a:outerShdw>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dirty="0">
                <a:latin typeface="Arial" charset="0"/>
                <a:ea typeface="ＭＳ Ｐゴシック" pitchFamily="1" charset="-128"/>
              </a:endParaRPr>
            </a:p>
          </p:txBody>
        </p:sp>
        <p:pic>
          <p:nvPicPr>
            <p:cNvPr id="7" name="Picture 6" descr="Scale.png">
              <a:extLst>
                <a:ext uri="{FF2B5EF4-FFF2-40B4-BE49-F238E27FC236}">
                  <a16:creationId xmlns:a16="http://schemas.microsoft.com/office/drawing/2014/main" id="{E5EF6154-B2A7-4312-ABFD-4351CC3151A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54867" y="1371601"/>
              <a:ext cx="3532879" cy="2325688"/>
            </a:xfrm>
            <a:prstGeom prst="rect">
              <a:avLst/>
            </a:prstGeom>
          </p:spPr>
        </p:pic>
      </p:grpSp>
      <p:grpSp>
        <p:nvGrpSpPr>
          <p:cNvPr id="11" name="Group 10">
            <a:extLst>
              <a:ext uri="{FF2B5EF4-FFF2-40B4-BE49-F238E27FC236}">
                <a16:creationId xmlns:a16="http://schemas.microsoft.com/office/drawing/2014/main" id="{35F54B16-2BD3-49ED-84CD-D3CD867C0EE6}"/>
              </a:ext>
            </a:extLst>
          </p:cNvPr>
          <p:cNvGrpSpPr/>
          <p:nvPr/>
        </p:nvGrpSpPr>
        <p:grpSpPr>
          <a:xfrm>
            <a:off x="4231703" y="5586668"/>
            <a:ext cx="3728594" cy="609600"/>
            <a:chOff x="2576513" y="4845050"/>
            <a:chExt cx="4000500" cy="609600"/>
          </a:xfrm>
        </p:grpSpPr>
        <p:grpSp>
          <p:nvGrpSpPr>
            <p:cNvPr id="12" name="Group 56">
              <a:extLst>
                <a:ext uri="{FF2B5EF4-FFF2-40B4-BE49-F238E27FC236}">
                  <a16:creationId xmlns:a16="http://schemas.microsoft.com/office/drawing/2014/main" id="{3CF0E9A4-3BC0-4157-814C-A6878CB23386}"/>
                </a:ext>
              </a:extLst>
            </p:cNvPr>
            <p:cNvGrpSpPr/>
            <p:nvPr/>
          </p:nvGrpSpPr>
          <p:grpSpPr>
            <a:xfrm>
              <a:off x="2576513" y="4845050"/>
              <a:ext cx="4000500" cy="609600"/>
              <a:chOff x="285750" y="711200"/>
              <a:chExt cx="4876800" cy="568325"/>
            </a:xfrm>
          </p:grpSpPr>
          <p:sp>
            <p:nvSpPr>
              <p:cNvPr id="14" name="Rectangle 13">
                <a:extLst>
                  <a:ext uri="{FF2B5EF4-FFF2-40B4-BE49-F238E27FC236}">
                    <a16:creationId xmlns:a16="http://schemas.microsoft.com/office/drawing/2014/main" id="{0EB8348B-D6FA-4959-958C-72FFCEFED972}"/>
                  </a:ext>
                </a:extLst>
              </p:cNvPr>
              <p:cNvSpPr/>
              <p:nvPr/>
            </p:nvSpPr>
            <p:spPr bwMode="auto">
              <a:xfrm>
                <a:off x="285750" y="711200"/>
                <a:ext cx="4876800" cy="568325"/>
              </a:xfrm>
              <a:prstGeom prst="rect">
                <a:avLst/>
              </a:prstGeom>
              <a:gradFill flip="none" rotWithShape="1">
                <a:gsLst>
                  <a:gs pos="0">
                    <a:schemeClr val="accent4"/>
                  </a:gs>
                  <a:gs pos="100000">
                    <a:schemeClr val="bg1">
                      <a:lumMod val="90000"/>
                      <a:lumOff val="10000"/>
                    </a:schemeClr>
                  </a:gs>
                </a:gsLst>
                <a:lin ang="16200000" scaled="0"/>
                <a:tileRect/>
              </a:gradFill>
              <a:ln w="9525" cap="flat" cmpd="sng" algn="ctr">
                <a:noFill/>
                <a:prstDash val="solid"/>
                <a:round/>
                <a:headEnd type="none" w="med" len="med"/>
                <a:tailEnd type="none" w="med" len="med"/>
              </a:ln>
              <a:effectLst>
                <a:outerShdw blurRad="127000" dist="38100" dir="8100000">
                  <a:srgbClr val="000000">
                    <a:alpha val="75000"/>
                  </a:srgbClr>
                </a:outerShdw>
              </a:effectLst>
              <a:scene3d>
                <a:camera prst="orthographicFront"/>
                <a:lightRig rig="threePt" dir="t">
                  <a:rot lat="0" lon="0" rev="3360000"/>
                </a:lightRig>
              </a:scene3d>
              <a:sp3d extrusionH="152400" prstMaterial="softEdge">
                <a:bevelT h="25400"/>
                <a:bevelB h="25400"/>
              </a:sp3d>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dirty="0">
                  <a:latin typeface="Arial" charset="0"/>
                  <a:ea typeface="ＭＳ Ｐゴシック" pitchFamily="1" charset="-128"/>
                </a:endParaRPr>
              </a:p>
            </p:txBody>
          </p:sp>
          <p:sp>
            <p:nvSpPr>
              <p:cNvPr id="15" name="Rounded Rectangle 19">
                <a:extLst>
                  <a:ext uri="{FF2B5EF4-FFF2-40B4-BE49-F238E27FC236}">
                    <a16:creationId xmlns:a16="http://schemas.microsoft.com/office/drawing/2014/main" id="{2903D5C1-FBF0-4522-9646-406F68177D7B}"/>
                  </a:ext>
                </a:extLst>
              </p:cNvPr>
              <p:cNvSpPr/>
              <p:nvPr/>
            </p:nvSpPr>
            <p:spPr bwMode="auto">
              <a:xfrm>
                <a:off x="355600" y="741364"/>
                <a:ext cx="4705349" cy="97074"/>
              </a:xfrm>
              <a:prstGeom prst="roundRect">
                <a:avLst>
                  <a:gd name="adj" fmla="val 17348"/>
                </a:avLst>
              </a:prstGeom>
              <a:gradFill flip="none" rotWithShape="1">
                <a:gsLst>
                  <a:gs pos="30000">
                    <a:schemeClr val="tx1">
                      <a:alpha val="0"/>
                    </a:schemeClr>
                  </a:gs>
                  <a:gs pos="100000">
                    <a:srgbClr val="FFFFFF">
                      <a:alpha val="75000"/>
                    </a:srgbClr>
                  </a:gs>
                </a:gsLst>
                <a:lin ang="16200000" scaled="0"/>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dirty="0">
                  <a:latin typeface="Arial" charset="0"/>
                  <a:ea typeface="ＭＳ Ｐゴシック" pitchFamily="1" charset="-128"/>
                </a:endParaRPr>
              </a:p>
            </p:txBody>
          </p:sp>
        </p:grpSp>
        <p:sp>
          <p:nvSpPr>
            <p:cNvPr id="13" name="Rectangle 12">
              <a:extLst>
                <a:ext uri="{FF2B5EF4-FFF2-40B4-BE49-F238E27FC236}">
                  <a16:creationId xmlns:a16="http://schemas.microsoft.com/office/drawing/2014/main" id="{861CD19F-F5D0-45AB-809C-7B7AF907DAF2}"/>
                </a:ext>
              </a:extLst>
            </p:cNvPr>
            <p:cNvSpPr/>
            <p:nvPr/>
          </p:nvSpPr>
          <p:spPr>
            <a:xfrm>
              <a:off x="2606676" y="4913131"/>
              <a:ext cx="3927474" cy="461665"/>
            </a:xfrm>
            <a:prstGeom prst="rect">
              <a:avLst/>
            </a:prstGeom>
            <a:noFill/>
            <a:ln w="57150">
              <a:noFill/>
            </a:ln>
            <a:effectLst>
              <a:outerShdw blurRad="38100" dist="25400" dir="2700000">
                <a:srgbClr val="000000">
                  <a:alpha val="65000"/>
                </a:srgbClr>
              </a:outerShdw>
            </a:effectLst>
          </p:spPr>
          <p:style>
            <a:lnRef idx="1">
              <a:schemeClr val="accent1"/>
            </a:lnRef>
            <a:fillRef idx="3">
              <a:schemeClr val="accent1"/>
            </a:fillRef>
            <a:effectRef idx="2">
              <a:schemeClr val="accent1"/>
            </a:effectRef>
            <a:fontRef idx="minor">
              <a:schemeClr val="lt1"/>
            </a:fontRef>
          </p:style>
          <p:txBody>
            <a:bodyPr wrap="square">
              <a:spAutoFit/>
            </a:bodyPr>
            <a:lstStyle/>
            <a:p>
              <a:pPr algn="ctr"/>
              <a:r>
                <a:rPr lang="en-US" sz="2400" b="1" dirty="0">
                  <a:ln w="3175" cap="flat" cmpd="sng" algn="ctr">
                    <a:noFill/>
                    <a:prstDash val="solid"/>
                    <a:round/>
                    <a:headEnd type="none" w="med" len="med"/>
                    <a:tailEnd type="none" w="med" len="med"/>
                  </a:ln>
                  <a:solidFill>
                    <a:schemeClr val="tx1"/>
                  </a:solidFill>
                  <a:effectLst>
                    <a:outerShdw blurRad="38100" dist="38100" dir="2700000" algn="tl">
                      <a:srgbClr val="000000">
                        <a:alpha val="43137"/>
                      </a:srgbClr>
                    </a:outerShdw>
                  </a:effectLst>
                </a:rPr>
                <a:t>Metric Driven (Left Brain)</a:t>
              </a:r>
            </a:p>
          </p:txBody>
        </p:sp>
      </p:grpSp>
    </p:spTree>
    <p:custDataLst>
      <p:tags r:id="rId1"/>
    </p:custDataLst>
    <p:extLst>
      <p:ext uri="{BB962C8B-B14F-4D97-AF65-F5344CB8AC3E}">
        <p14:creationId xmlns:p14="http://schemas.microsoft.com/office/powerpoint/2010/main" val="195519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100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par>
                                <p:cTn id="7" presetID="1" presetClass="entr" presetSubtype="0" fill="hold" nodeType="withEffect">
                                  <p:stCondLst>
                                    <p:cond delay="1500"/>
                                  </p:stCondLst>
                                  <p:childTnLst>
                                    <p:set>
                                      <p:cBhvr>
                                        <p:cTn id="8" dur="1" fill="hold">
                                          <p:stCondLst>
                                            <p:cond delay="0"/>
                                          </p:stCondLst>
                                        </p:cTn>
                                        <p:tgtEl>
                                          <p:spTgt spid="4">
                                            <p:txEl>
                                              <p:pRg st="2" end="2"/>
                                            </p:txEl>
                                          </p:spTgt>
                                        </p:tgtEl>
                                        <p:attrNameLst>
                                          <p:attrName>style.visibility</p:attrName>
                                        </p:attrNameLst>
                                      </p:cBhvr>
                                      <p:to>
                                        <p:strVal val="visible"/>
                                      </p:to>
                                    </p:set>
                                  </p:childTnLst>
                                </p:cTn>
                              </p:par>
                              <p:par>
                                <p:cTn id="9" presetID="1" presetClass="entr" presetSubtype="0" fill="hold" nodeType="withEffect">
                                  <p:stCondLst>
                                    <p:cond delay="200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par>
                                <p:cTn id="11" presetID="1" presetClass="entr" presetSubtype="0" fill="hold" nodeType="withEffect">
                                  <p:stCondLst>
                                    <p:cond delay="2500"/>
                                  </p:stCondLst>
                                  <p:childTnLst>
                                    <p:set>
                                      <p:cBhvr>
                                        <p:cTn id="12" dur="1" fill="hold">
                                          <p:stCondLst>
                                            <p:cond delay="0"/>
                                          </p:stCondLst>
                                        </p:cTn>
                                        <p:tgtEl>
                                          <p:spTgt spid="4">
                                            <p:txEl>
                                              <p:pRg st="4" end="4"/>
                                            </p:txEl>
                                          </p:spTgt>
                                        </p:tgtEl>
                                        <p:attrNameLst>
                                          <p:attrName>style.visibility</p:attrName>
                                        </p:attrNameLst>
                                      </p:cBhvr>
                                      <p:to>
                                        <p:strVal val="visible"/>
                                      </p:to>
                                    </p:set>
                                  </p:childTnLst>
                                </p:cTn>
                              </p:par>
                              <p:par>
                                <p:cTn id="13" presetID="1" presetClass="entr" presetSubtype="0" fill="hold" nodeType="withEffect">
                                  <p:stCondLst>
                                    <p:cond delay="3000"/>
                                  </p:stCondLst>
                                  <p:childTnLst>
                                    <p:set>
                                      <p:cBhvr>
                                        <p:cTn id="14"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500" fill="hold"/>
                                        <p:tgtEl>
                                          <p:spTgt spid="11"/>
                                        </p:tgtEl>
                                        <p:attrNameLst>
                                          <p:attrName>ppt_w</p:attrName>
                                        </p:attrNameLst>
                                      </p:cBhvr>
                                      <p:tavLst>
                                        <p:tav tm="0">
                                          <p:val>
                                            <p:fltVal val="0"/>
                                          </p:val>
                                        </p:tav>
                                        <p:tav tm="100000">
                                          <p:val>
                                            <p:strVal val="#ppt_w"/>
                                          </p:val>
                                        </p:tav>
                                      </p:tavLst>
                                    </p:anim>
                                    <p:anim calcmode="lin" valueType="num">
                                      <p:cBhvr>
                                        <p:cTn id="20" dur="500" fill="hold"/>
                                        <p:tgtEl>
                                          <p:spTgt spid="11"/>
                                        </p:tgtEl>
                                        <p:attrNameLst>
                                          <p:attrName>ppt_h</p:attrName>
                                        </p:attrNameLst>
                                      </p:cBhvr>
                                      <p:tavLst>
                                        <p:tav tm="0">
                                          <p:val>
                                            <p:fltVal val="0"/>
                                          </p:val>
                                        </p:tav>
                                        <p:tav tm="100000">
                                          <p:val>
                                            <p:strVal val="#ppt_h"/>
                                          </p:val>
                                        </p:tav>
                                      </p:tavLst>
                                    </p:anim>
                                    <p:animEffect transition="in" filter="fade">
                                      <p:cBhvr>
                                        <p:cTn id="2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026653" y="4849775"/>
            <a:ext cx="7449261" cy="461665"/>
          </a:xfrm>
          <a:prstGeom prst="rect">
            <a:avLst/>
          </a:prstGeom>
        </p:spPr>
        <p:txBody>
          <a:bodyPr wrap="square">
            <a:spAutoFit/>
          </a:bodyPr>
          <a:lstStyle/>
          <a:p>
            <a:pPr marL="171450" indent="-171450">
              <a:buClr>
                <a:schemeClr val="tx2"/>
              </a:buClr>
              <a:buFont typeface="Wingdings" pitchFamily="2" charset="2"/>
              <a:buChar char="§"/>
            </a:pPr>
            <a:r>
              <a:rPr lang="en-US" sz="2400" b="1" dirty="0">
                <a:effectLst>
                  <a:outerShdw blurRad="38100" dist="38100" dir="2700000" algn="tl">
                    <a:srgbClr val="000000">
                      <a:alpha val="43137"/>
                    </a:srgbClr>
                  </a:outerShdw>
                </a:effectLst>
              </a:rPr>
              <a:t> What is your Purpose in Project Management?</a:t>
            </a:r>
          </a:p>
        </p:txBody>
      </p:sp>
      <p:sp>
        <p:nvSpPr>
          <p:cNvPr id="9" name="Rectangle 8"/>
          <p:cNvSpPr/>
          <p:nvPr/>
        </p:nvSpPr>
        <p:spPr>
          <a:xfrm>
            <a:off x="3026652" y="5274495"/>
            <a:ext cx="7577848" cy="461665"/>
          </a:xfrm>
          <a:prstGeom prst="rect">
            <a:avLst/>
          </a:prstGeom>
        </p:spPr>
        <p:txBody>
          <a:bodyPr wrap="square">
            <a:spAutoFit/>
          </a:bodyPr>
          <a:lstStyle/>
          <a:p>
            <a:pPr marL="171450" indent="-171450">
              <a:buClr>
                <a:schemeClr val="tx2"/>
              </a:buClr>
              <a:buFont typeface="Wingdings" pitchFamily="2" charset="2"/>
              <a:buChar char="§"/>
            </a:pPr>
            <a:r>
              <a:rPr lang="en-US" sz="2400" b="1" dirty="0">
                <a:effectLst>
                  <a:outerShdw blurRad="38100" dist="38100" dir="2700000" algn="tl">
                    <a:srgbClr val="000000">
                      <a:alpha val="43137"/>
                    </a:srgbClr>
                  </a:outerShdw>
                </a:effectLst>
              </a:rPr>
              <a:t> What is your Goal in Project Management?</a:t>
            </a:r>
          </a:p>
        </p:txBody>
      </p:sp>
      <p:sp>
        <p:nvSpPr>
          <p:cNvPr id="10" name="Rectangle 9"/>
          <p:cNvSpPr/>
          <p:nvPr/>
        </p:nvSpPr>
        <p:spPr>
          <a:xfrm>
            <a:off x="3026652" y="5699214"/>
            <a:ext cx="7234948" cy="461665"/>
          </a:xfrm>
          <a:prstGeom prst="rect">
            <a:avLst/>
          </a:prstGeom>
        </p:spPr>
        <p:txBody>
          <a:bodyPr wrap="square">
            <a:spAutoFit/>
          </a:bodyPr>
          <a:lstStyle/>
          <a:p>
            <a:pPr marL="171450" indent="-171450">
              <a:buClr>
                <a:schemeClr val="tx2"/>
              </a:buClr>
              <a:buFont typeface="Wingdings" pitchFamily="2" charset="2"/>
              <a:buChar char="§"/>
            </a:pPr>
            <a:r>
              <a:rPr lang="en-US" sz="2400" b="1" dirty="0">
                <a:effectLst>
                  <a:outerShdw blurRad="38100" dist="38100" dir="2700000" algn="tl">
                    <a:srgbClr val="000000">
                      <a:alpha val="43137"/>
                    </a:srgbClr>
                  </a:outerShdw>
                </a:effectLst>
              </a:rPr>
              <a:t> Do You Own and Communicate Your Purpose?</a:t>
            </a:r>
          </a:p>
        </p:txBody>
      </p:sp>
      <p:grpSp>
        <p:nvGrpSpPr>
          <p:cNvPr id="2" name="Group 1"/>
          <p:cNvGrpSpPr/>
          <p:nvPr/>
        </p:nvGrpSpPr>
        <p:grpSpPr>
          <a:xfrm>
            <a:off x="3755216" y="1490531"/>
            <a:ext cx="4678393" cy="3079777"/>
            <a:chOff x="1814295" y="1356057"/>
            <a:chExt cx="5512234" cy="3628693"/>
          </a:xfrm>
        </p:grpSpPr>
        <p:sp>
          <p:nvSpPr>
            <p:cNvPr id="14" name="Oval 13"/>
            <p:cNvSpPr/>
            <p:nvPr/>
          </p:nvSpPr>
          <p:spPr bwMode="auto">
            <a:xfrm>
              <a:off x="3932237" y="4787900"/>
              <a:ext cx="1287463" cy="171450"/>
            </a:xfrm>
            <a:prstGeom prst="ellipse">
              <a:avLst/>
            </a:prstGeom>
            <a:solidFill>
              <a:srgbClr val="10296B"/>
            </a:solidFill>
            <a:ln w="9525" cap="flat" cmpd="sng" algn="ctr">
              <a:noFill/>
              <a:prstDash val="solid"/>
              <a:round/>
              <a:headEnd type="none" w="med" len="med"/>
              <a:tailEnd type="none" w="med" len="med"/>
            </a:ln>
            <a:effectLst>
              <a:outerShdw blurRad="152400" dist="63500" dir="8100000">
                <a:srgbClr val="000000"/>
              </a:outerShdw>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dirty="0">
                <a:latin typeface="Arial" charset="0"/>
                <a:ea typeface="ＭＳ Ｐゴシック" pitchFamily="1" charset="-128"/>
              </a:endParaRPr>
            </a:p>
          </p:txBody>
        </p:sp>
        <p:pic>
          <p:nvPicPr>
            <p:cNvPr id="25" name="Picture 24" descr="Scale.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814295" y="1356057"/>
              <a:ext cx="5512234" cy="3628693"/>
            </a:xfrm>
            <a:prstGeom prst="rect">
              <a:avLst/>
            </a:prstGeom>
          </p:spPr>
        </p:pic>
        <p:pic>
          <p:nvPicPr>
            <p:cNvPr id="28" name="Picture 27" descr="PURPOSE.png"/>
            <p:cNvPicPr>
              <a:picLocks noChangeAspect="1"/>
            </p:cNvPicPr>
            <p:nvPr/>
          </p:nvPicPr>
          <p:blipFill>
            <a:blip r:embed="rId4" cstate="email">
              <a:biLevel thresh="50000"/>
              <a:extLst>
                <a:ext uri="{28A0092B-C50C-407E-A947-70E740481C1C}">
                  <a14:useLocalDpi xmlns:a14="http://schemas.microsoft.com/office/drawing/2010/main"/>
                </a:ext>
              </a:extLst>
            </a:blip>
            <a:stretch>
              <a:fillRect/>
            </a:stretch>
          </p:blipFill>
          <p:spPr>
            <a:xfrm>
              <a:off x="1974849" y="4339065"/>
              <a:ext cx="1409701" cy="277489"/>
            </a:xfrm>
            <a:prstGeom prst="rect">
              <a:avLst/>
            </a:prstGeom>
            <a:effectLst>
              <a:outerShdw blurRad="63500" dist="38100" dir="2700000">
                <a:srgbClr val="000000">
                  <a:alpha val="88000"/>
                </a:srgbClr>
              </a:outerShdw>
            </a:effectLst>
          </p:spPr>
        </p:pic>
        <p:pic>
          <p:nvPicPr>
            <p:cNvPr id="31" name="Picture 30" descr="PURPOSE.png"/>
            <p:cNvPicPr>
              <a:picLocks noChangeAspect="1"/>
            </p:cNvPicPr>
            <p:nvPr/>
          </p:nvPicPr>
          <p:blipFill>
            <a:blip r:embed="rId5" cstate="email">
              <a:biLevel thresh="25000"/>
              <a:extLst>
                <a:ext uri="{28A0092B-C50C-407E-A947-70E740481C1C}">
                  <a14:useLocalDpi xmlns:a14="http://schemas.microsoft.com/office/drawing/2010/main"/>
                </a:ext>
              </a:extLst>
            </a:blip>
            <a:stretch>
              <a:fillRect/>
            </a:stretch>
          </p:blipFill>
          <p:spPr>
            <a:xfrm>
              <a:off x="6020224" y="4369181"/>
              <a:ext cx="856826" cy="288316"/>
            </a:xfrm>
            <a:prstGeom prst="rect">
              <a:avLst/>
            </a:prstGeom>
            <a:effectLst>
              <a:outerShdw blurRad="63500" dist="38100" dir="2700000">
                <a:srgbClr val="000000">
                  <a:alpha val="88000"/>
                </a:srgbClr>
              </a:outerShdw>
            </a:effectLst>
          </p:spPr>
        </p:pic>
      </p:grpSp>
      <p:sp>
        <p:nvSpPr>
          <p:cNvPr id="3" name="Slide Number Placeholder 2"/>
          <p:cNvSpPr>
            <a:spLocks noGrp="1"/>
          </p:cNvSpPr>
          <p:nvPr>
            <p:ph type="sldNum" sz="quarter" idx="4"/>
          </p:nvPr>
        </p:nvSpPr>
        <p:spPr>
          <a:xfrm>
            <a:off x="5582082" y="6488258"/>
            <a:ext cx="1034475" cy="365125"/>
          </a:xfrm>
        </p:spPr>
        <p:txBody>
          <a:bodyPr/>
          <a:lstStyle/>
          <a:p>
            <a:fld id="{C34FAA5E-7FB0-4E59-8CF2-002F1F791363}" type="slidenum">
              <a:rPr lang="en-US" smtClean="0"/>
              <a:pPr/>
              <a:t>26</a:t>
            </a:fld>
            <a:endParaRPr lang="en-US"/>
          </a:p>
        </p:txBody>
      </p:sp>
      <p:sp>
        <p:nvSpPr>
          <p:cNvPr id="4" name="Title 3">
            <a:extLst>
              <a:ext uri="{FF2B5EF4-FFF2-40B4-BE49-F238E27FC236}">
                <a16:creationId xmlns:a16="http://schemas.microsoft.com/office/drawing/2014/main" id="{973396ED-E33A-428D-B6F6-C2813F213673}"/>
              </a:ext>
            </a:extLst>
          </p:cNvPr>
          <p:cNvSpPr>
            <a:spLocks noGrp="1"/>
          </p:cNvSpPr>
          <p:nvPr>
            <p:ph type="title" idx="4294967295"/>
          </p:nvPr>
        </p:nvSpPr>
        <p:spPr>
          <a:xfrm>
            <a:off x="838200" y="365125"/>
            <a:ext cx="10515600" cy="1325563"/>
          </a:xfrm>
          <a:prstGeom prst="rect">
            <a:avLst/>
          </a:prstGeom>
        </p:spPr>
        <p:txBody>
          <a:bodyPr/>
          <a:lstStyle/>
          <a:p>
            <a:r>
              <a:rPr lang="en-US" dirty="0">
                <a:solidFill>
                  <a:schemeClr val="bg1">
                    <a:lumMod val="75000"/>
                    <a:lumOff val="25000"/>
                  </a:schemeClr>
                </a:solidFill>
              </a:rPr>
              <a:t>Balancing Purpose and Goals</a:t>
            </a:r>
          </a:p>
        </p:txBody>
      </p:sp>
    </p:spTree>
    <p:extLst>
      <p:ext uri="{BB962C8B-B14F-4D97-AF65-F5344CB8AC3E}">
        <p14:creationId xmlns:p14="http://schemas.microsoft.com/office/powerpoint/2010/main" val="3976856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2000"/>
                                  </p:stCondLst>
                                  <p:childTnLst>
                                    <p:set>
                                      <p:cBhvr>
                                        <p:cTn id="6" dur="1" fill="hold">
                                          <p:stCondLst>
                                            <p:cond delay="0"/>
                                          </p:stCondLst>
                                        </p:cTn>
                                        <p:tgtEl>
                                          <p:spTgt spid="8"/>
                                        </p:tgtEl>
                                        <p:attrNameLst>
                                          <p:attrName>style.visibility</p:attrName>
                                        </p:attrNameLst>
                                      </p:cBhvr>
                                      <p:to>
                                        <p:strVal val="visible"/>
                                      </p:to>
                                    </p:set>
                                  </p:childTnLst>
                                </p:cTn>
                              </p:par>
                            </p:childTnLst>
                          </p:cTn>
                        </p:par>
                        <p:par>
                          <p:cTn id="7" fill="hold">
                            <p:stCondLst>
                              <p:cond delay="2000"/>
                            </p:stCondLst>
                            <p:childTnLst>
                              <p:par>
                                <p:cTn id="8" presetID="10" presetClass="entr" presetSubtype="0" fill="hold" grpId="0" nodeType="afterEffect">
                                  <p:stCondLst>
                                    <p:cond delay="150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par>
                          <p:cTn id="11" fill="hold">
                            <p:stCondLst>
                              <p:cond delay="4000"/>
                            </p:stCondLst>
                            <p:childTnLst>
                              <p:par>
                                <p:cTn id="12" presetID="10" presetClass="entr" presetSubtype="0" fill="hold" grpId="0" nodeType="afterEffect">
                                  <p:stCondLst>
                                    <p:cond delay="150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cale.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611475" y="985385"/>
            <a:ext cx="6795163" cy="4473243"/>
          </a:xfrm>
          <a:prstGeom prst="rect">
            <a:avLst/>
          </a:prstGeom>
        </p:spPr>
      </p:pic>
      <p:sp>
        <p:nvSpPr>
          <p:cNvPr id="8" name="TextBox 7"/>
          <p:cNvSpPr txBox="1"/>
          <p:nvPr/>
        </p:nvSpPr>
        <p:spPr>
          <a:xfrm>
            <a:off x="2073274" y="5103008"/>
            <a:ext cx="3070557" cy="800219"/>
          </a:xfrm>
          <a:prstGeom prst="rect">
            <a:avLst/>
          </a:prstGeom>
          <a:noFill/>
        </p:spPr>
        <p:txBody>
          <a:bodyPr wrap="square" rtlCol="0">
            <a:spAutoFit/>
          </a:bodyPr>
          <a:lstStyle/>
          <a:p>
            <a:pPr algn="ctr">
              <a:defRPr/>
            </a:pPr>
            <a:r>
              <a:rPr lang="en-US" sz="2800" b="1" u="sng" kern="0" dirty="0">
                <a:effectLst>
                  <a:outerShdw blurRad="38100" dist="38100" dir="2700000" algn="tl">
                    <a:srgbClr val="000000">
                      <a:alpha val="43137"/>
                    </a:srgbClr>
                  </a:outerShdw>
                </a:effectLst>
                <a:latin typeface="Arial Narrow"/>
              </a:rPr>
              <a:t>Client Wins</a:t>
            </a:r>
          </a:p>
          <a:p>
            <a:pPr algn="ctr">
              <a:defRPr/>
            </a:pPr>
            <a:endParaRPr lang="en-US" kern="0" dirty="0">
              <a:effectLst>
                <a:outerShdw blurRad="38100" dist="38100" dir="2700000" algn="tl">
                  <a:srgbClr val="000000">
                    <a:alpha val="43137"/>
                  </a:srgbClr>
                </a:outerShdw>
              </a:effectLst>
              <a:latin typeface="Arial Narrow"/>
            </a:endParaRPr>
          </a:p>
        </p:txBody>
      </p:sp>
      <p:sp>
        <p:nvSpPr>
          <p:cNvPr id="9" name="TextBox 8"/>
          <p:cNvSpPr txBox="1"/>
          <p:nvPr/>
        </p:nvSpPr>
        <p:spPr>
          <a:xfrm>
            <a:off x="7073184" y="4995423"/>
            <a:ext cx="2871655" cy="523220"/>
          </a:xfrm>
          <a:prstGeom prst="rect">
            <a:avLst/>
          </a:prstGeom>
          <a:noFill/>
        </p:spPr>
        <p:txBody>
          <a:bodyPr wrap="square" rtlCol="0">
            <a:spAutoFit/>
          </a:bodyPr>
          <a:lstStyle>
            <a:defPPr>
              <a:defRPr lang="en-US"/>
            </a:defPPr>
            <a:lvl1pPr marR="0" lvl="0" indent="0" algn="ctr" fontAlgn="auto">
              <a:lnSpc>
                <a:spcPct val="100000"/>
              </a:lnSpc>
              <a:spcBef>
                <a:spcPts val="0"/>
              </a:spcBef>
              <a:spcAft>
                <a:spcPts val="0"/>
              </a:spcAft>
              <a:buClrTx/>
              <a:buSzTx/>
              <a:buFontTx/>
              <a:buNone/>
              <a:tabLst/>
              <a:defRPr kumimoji="0" sz="2800" b="1" i="0" u="sng" strike="noStrike" kern="0" cap="none" spc="0" normalizeH="0" baseline="0">
                <a:ln>
                  <a:noFill/>
                </a:ln>
                <a:effectLst>
                  <a:outerShdw blurRad="38100" dist="38100" dir="2700000" algn="tl">
                    <a:srgbClr val="000000">
                      <a:alpha val="43137"/>
                    </a:srgbClr>
                  </a:outerShdw>
                </a:effectLst>
                <a:uLnTx/>
                <a:uFillTx/>
                <a:latin typeface="Arial Narrow"/>
              </a:defRPr>
            </a:lvl1pPr>
          </a:lstStyle>
          <a:p>
            <a:r>
              <a:rPr lang="en-US" dirty="0"/>
              <a:t>You Win</a:t>
            </a:r>
          </a:p>
        </p:txBody>
      </p:sp>
      <p:sp>
        <p:nvSpPr>
          <p:cNvPr id="2" name="Slide Number Placeholder 1"/>
          <p:cNvSpPr>
            <a:spLocks noGrp="1"/>
          </p:cNvSpPr>
          <p:nvPr>
            <p:ph type="sldNum" sz="quarter" idx="4"/>
          </p:nvPr>
        </p:nvSpPr>
        <p:spPr>
          <a:xfrm>
            <a:off x="5582082" y="6488258"/>
            <a:ext cx="1034475" cy="365125"/>
          </a:xfrm>
        </p:spPr>
        <p:txBody>
          <a:bodyPr/>
          <a:lstStyle/>
          <a:p>
            <a:fld id="{C34FAA5E-7FB0-4E59-8CF2-002F1F791363}" type="slidenum">
              <a:rPr lang="en-US" smtClean="0"/>
              <a:pPr/>
              <a:t>27</a:t>
            </a:fld>
            <a:endParaRPr lang="en-US"/>
          </a:p>
        </p:txBody>
      </p:sp>
      <p:sp>
        <p:nvSpPr>
          <p:cNvPr id="3" name="TextBox 2">
            <a:extLst>
              <a:ext uri="{FF2B5EF4-FFF2-40B4-BE49-F238E27FC236}">
                <a16:creationId xmlns:a16="http://schemas.microsoft.com/office/drawing/2014/main" id="{85CE5FD1-0D30-4A92-985C-5525D6AE6A29}"/>
              </a:ext>
            </a:extLst>
          </p:cNvPr>
          <p:cNvSpPr txBox="1"/>
          <p:nvPr/>
        </p:nvSpPr>
        <p:spPr>
          <a:xfrm>
            <a:off x="2332209" y="4640426"/>
            <a:ext cx="2546338" cy="461665"/>
          </a:xfrm>
          <a:prstGeom prst="rect">
            <a:avLst/>
          </a:prstGeom>
          <a:noFill/>
        </p:spPr>
        <p:txBody>
          <a:bodyPr wrap="none" rtlCol="0">
            <a:spAutoFit/>
          </a:bodyPr>
          <a:lstStyle/>
          <a:p>
            <a:r>
              <a:rPr lang="en-US" sz="2400" dirty="0">
                <a:latin typeface="+mj-lt"/>
              </a:rPr>
              <a:t>PURPOSE = TRUST</a:t>
            </a:r>
          </a:p>
        </p:txBody>
      </p:sp>
      <p:sp>
        <p:nvSpPr>
          <p:cNvPr id="4" name="TextBox 3">
            <a:extLst>
              <a:ext uri="{FF2B5EF4-FFF2-40B4-BE49-F238E27FC236}">
                <a16:creationId xmlns:a16="http://schemas.microsoft.com/office/drawing/2014/main" id="{61BF0CD4-952F-4EB3-BE10-DC4C4FF14322}"/>
              </a:ext>
            </a:extLst>
          </p:cNvPr>
          <p:cNvSpPr txBox="1"/>
          <p:nvPr/>
        </p:nvSpPr>
        <p:spPr>
          <a:xfrm>
            <a:off x="7532616" y="4593773"/>
            <a:ext cx="3855547" cy="461665"/>
          </a:xfrm>
          <a:prstGeom prst="rect">
            <a:avLst/>
          </a:prstGeom>
          <a:noFill/>
        </p:spPr>
        <p:txBody>
          <a:bodyPr wrap="square" rtlCol="0">
            <a:spAutoFit/>
          </a:bodyPr>
          <a:lstStyle/>
          <a:p>
            <a:r>
              <a:rPr lang="en-US" sz="2400" dirty="0">
                <a:latin typeface="+mj-lt"/>
              </a:rPr>
              <a:t>GOAL = METRICS</a:t>
            </a:r>
          </a:p>
        </p:txBody>
      </p:sp>
      <p:grpSp>
        <p:nvGrpSpPr>
          <p:cNvPr id="17" name="Group 16">
            <a:extLst>
              <a:ext uri="{FF2B5EF4-FFF2-40B4-BE49-F238E27FC236}">
                <a16:creationId xmlns:a16="http://schemas.microsoft.com/office/drawing/2014/main" id="{B28D1C0D-FF15-446D-AE1D-F26A8A7C46E9}"/>
              </a:ext>
            </a:extLst>
          </p:cNvPr>
          <p:cNvGrpSpPr/>
          <p:nvPr/>
        </p:nvGrpSpPr>
        <p:grpSpPr>
          <a:xfrm>
            <a:off x="3439821" y="5728053"/>
            <a:ext cx="5802059" cy="496056"/>
            <a:chOff x="2576513" y="4845050"/>
            <a:chExt cx="4000500" cy="609600"/>
          </a:xfrm>
        </p:grpSpPr>
        <p:grpSp>
          <p:nvGrpSpPr>
            <p:cNvPr id="19" name="Group 56">
              <a:extLst>
                <a:ext uri="{FF2B5EF4-FFF2-40B4-BE49-F238E27FC236}">
                  <a16:creationId xmlns:a16="http://schemas.microsoft.com/office/drawing/2014/main" id="{7F664EE5-9D0C-4E56-B33A-36554FD2D147}"/>
                </a:ext>
              </a:extLst>
            </p:cNvPr>
            <p:cNvGrpSpPr/>
            <p:nvPr/>
          </p:nvGrpSpPr>
          <p:grpSpPr>
            <a:xfrm>
              <a:off x="2576513" y="4845050"/>
              <a:ext cx="4000500" cy="609600"/>
              <a:chOff x="285750" y="711200"/>
              <a:chExt cx="4876800" cy="568325"/>
            </a:xfrm>
          </p:grpSpPr>
          <p:sp>
            <p:nvSpPr>
              <p:cNvPr id="21" name="Rectangle 20">
                <a:extLst>
                  <a:ext uri="{FF2B5EF4-FFF2-40B4-BE49-F238E27FC236}">
                    <a16:creationId xmlns:a16="http://schemas.microsoft.com/office/drawing/2014/main" id="{B5F59702-B051-4B36-9752-C5CAD2A7C2FE}"/>
                  </a:ext>
                </a:extLst>
              </p:cNvPr>
              <p:cNvSpPr/>
              <p:nvPr/>
            </p:nvSpPr>
            <p:spPr bwMode="auto">
              <a:xfrm>
                <a:off x="285750" y="711200"/>
                <a:ext cx="4876800" cy="568325"/>
              </a:xfrm>
              <a:prstGeom prst="rect">
                <a:avLst/>
              </a:prstGeom>
              <a:gradFill flip="none" rotWithShape="1">
                <a:gsLst>
                  <a:gs pos="0">
                    <a:schemeClr val="accent4"/>
                  </a:gs>
                  <a:gs pos="100000">
                    <a:schemeClr val="bg1">
                      <a:lumMod val="90000"/>
                      <a:lumOff val="10000"/>
                    </a:schemeClr>
                  </a:gs>
                </a:gsLst>
                <a:lin ang="16200000" scaled="0"/>
                <a:tileRect/>
              </a:gradFill>
              <a:ln w="9525" cap="flat" cmpd="sng" algn="ctr">
                <a:noFill/>
                <a:prstDash val="solid"/>
                <a:round/>
                <a:headEnd type="none" w="med" len="med"/>
                <a:tailEnd type="none" w="med" len="med"/>
              </a:ln>
              <a:effectLst>
                <a:outerShdw blurRad="127000" dist="38100" dir="8100000">
                  <a:srgbClr val="000000">
                    <a:alpha val="75000"/>
                  </a:srgbClr>
                </a:outerShdw>
              </a:effectLst>
              <a:scene3d>
                <a:camera prst="orthographicFront"/>
                <a:lightRig rig="threePt" dir="t">
                  <a:rot lat="0" lon="0" rev="3360000"/>
                </a:lightRig>
              </a:scene3d>
              <a:sp3d extrusionH="152400" prstMaterial="softEdge">
                <a:bevelT h="25400"/>
                <a:bevelB h="25400"/>
              </a:sp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1" charset="-128"/>
                </a:endParaRPr>
              </a:p>
            </p:txBody>
          </p:sp>
          <p:sp>
            <p:nvSpPr>
              <p:cNvPr id="22" name="Rounded Rectangle 20">
                <a:extLst>
                  <a:ext uri="{FF2B5EF4-FFF2-40B4-BE49-F238E27FC236}">
                    <a16:creationId xmlns:a16="http://schemas.microsoft.com/office/drawing/2014/main" id="{7AF4D6FB-ABAF-40D4-8A08-FF7DB689C95B}"/>
                  </a:ext>
                </a:extLst>
              </p:cNvPr>
              <p:cNvSpPr/>
              <p:nvPr/>
            </p:nvSpPr>
            <p:spPr bwMode="auto">
              <a:xfrm>
                <a:off x="355600" y="741364"/>
                <a:ext cx="4705349" cy="97074"/>
              </a:xfrm>
              <a:prstGeom prst="roundRect">
                <a:avLst>
                  <a:gd name="adj" fmla="val 17348"/>
                </a:avLst>
              </a:prstGeom>
              <a:gradFill flip="none" rotWithShape="1">
                <a:gsLst>
                  <a:gs pos="30000">
                    <a:schemeClr val="tx1">
                      <a:alpha val="0"/>
                    </a:schemeClr>
                  </a:gs>
                  <a:gs pos="100000">
                    <a:srgbClr val="FFFFFF">
                      <a:alpha val="75000"/>
                    </a:srgbClr>
                  </a:gs>
                </a:gsLst>
                <a:lin ang="16200000" scaled="0"/>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1" charset="-128"/>
                </a:endParaRPr>
              </a:p>
            </p:txBody>
          </p:sp>
        </p:grpSp>
        <p:sp>
          <p:nvSpPr>
            <p:cNvPr id="20" name="Rectangle 19">
              <a:extLst>
                <a:ext uri="{FF2B5EF4-FFF2-40B4-BE49-F238E27FC236}">
                  <a16:creationId xmlns:a16="http://schemas.microsoft.com/office/drawing/2014/main" id="{DE87ABFC-1739-46C6-A91B-E93424CE1C89}"/>
                </a:ext>
              </a:extLst>
            </p:cNvPr>
            <p:cNvSpPr/>
            <p:nvPr/>
          </p:nvSpPr>
          <p:spPr>
            <a:xfrm>
              <a:off x="2606676" y="4856432"/>
              <a:ext cx="3927474" cy="567337"/>
            </a:xfrm>
            <a:prstGeom prst="rect">
              <a:avLst/>
            </a:prstGeom>
            <a:noFill/>
            <a:ln w="57150">
              <a:noFill/>
            </a:ln>
            <a:effectLst>
              <a:outerShdw blurRad="38100" dist="25400" dir="2700000">
                <a:srgbClr val="000000">
                  <a:alpha val="65000"/>
                </a:srgbClr>
              </a:outerShdw>
            </a:effectLst>
          </p:spPr>
          <p:style>
            <a:lnRef idx="1">
              <a:schemeClr val="accent1"/>
            </a:lnRef>
            <a:fillRef idx="3">
              <a:schemeClr val="accent1"/>
            </a:fillRef>
            <a:effectRef idx="2">
              <a:schemeClr val="accent1"/>
            </a:effectRef>
            <a:fontRef idx="minor">
              <a:schemeClr val="lt1"/>
            </a:fontRef>
          </p:style>
          <p:txBody>
            <a:bodyPr wrap="square">
              <a:spAutoFit/>
            </a:bodyPr>
            <a:lstStyle/>
            <a:p>
              <a:pPr algn="ctr"/>
              <a:r>
                <a:rPr lang="en-US" sz="2400" b="1" dirty="0">
                  <a:ln w="3175" cap="flat" cmpd="sng" algn="ctr">
                    <a:noFill/>
                    <a:prstDash val="solid"/>
                    <a:round/>
                    <a:headEnd type="none" w="med" len="med"/>
                    <a:tailEnd type="none" w="med" len="med"/>
                  </a:ln>
                  <a:solidFill>
                    <a:schemeClr val="tx1"/>
                  </a:solidFill>
                  <a:effectLst>
                    <a:outerShdw blurRad="38100" dist="38100" dir="2700000" algn="tl">
                      <a:srgbClr val="000000">
                        <a:alpha val="43137"/>
                      </a:srgbClr>
                    </a:outerShdw>
                  </a:effectLst>
                </a:rPr>
                <a:t>Always keep</a:t>
              </a:r>
              <a:r>
                <a:rPr lang="en-US" sz="2400" b="1" dirty="0">
                  <a:ln w="3175" cap="flat" cmpd="sng" algn="ctr">
                    <a:noFill/>
                    <a:prstDash val="solid"/>
                    <a:round/>
                    <a:headEnd type="none" w="med" len="med"/>
                    <a:tailEnd type="none" w="med" len="med"/>
                  </a:ln>
                  <a:solidFill>
                    <a:srgbClr val="FFC627"/>
                  </a:solidFill>
                  <a:effectLst>
                    <a:outerShdw blurRad="38100" dist="38100" dir="2700000" algn="tl">
                      <a:srgbClr val="000000">
                        <a:alpha val="43137"/>
                      </a:srgbClr>
                    </a:outerShdw>
                  </a:effectLst>
                </a:rPr>
                <a:t> Purpose </a:t>
              </a:r>
              <a:r>
                <a:rPr lang="en-US" sz="2400" b="1" dirty="0">
                  <a:ln w="3175" cap="flat" cmpd="sng" algn="ctr">
                    <a:noFill/>
                    <a:prstDash val="solid"/>
                    <a:round/>
                    <a:headEnd type="none" w="med" len="med"/>
                    <a:tailEnd type="none" w="med" len="med"/>
                  </a:ln>
                  <a:solidFill>
                    <a:schemeClr val="tx1"/>
                  </a:solidFill>
                  <a:effectLst>
                    <a:outerShdw blurRad="38100" dist="38100" dir="2700000" algn="tl">
                      <a:srgbClr val="000000">
                        <a:alpha val="43137"/>
                      </a:srgbClr>
                    </a:outerShdw>
                  </a:effectLst>
                </a:rPr>
                <a:t>ahead of goal</a:t>
              </a:r>
            </a:p>
          </p:txBody>
        </p:sp>
      </p:grpSp>
      <p:sp>
        <p:nvSpPr>
          <p:cNvPr id="5" name="Title 4">
            <a:extLst>
              <a:ext uri="{FF2B5EF4-FFF2-40B4-BE49-F238E27FC236}">
                <a16:creationId xmlns:a16="http://schemas.microsoft.com/office/drawing/2014/main" id="{76CBAA26-D2C6-43BB-86E7-43BF4A8D6C80}"/>
              </a:ext>
            </a:extLst>
          </p:cNvPr>
          <p:cNvSpPr>
            <a:spLocks noGrp="1"/>
          </p:cNvSpPr>
          <p:nvPr>
            <p:ph type="title" idx="4294967295"/>
          </p:nvPr>
        </p:nvSpPr>
        <p:spPr>
          <a:xfrm>
            <a:off x="838200" y="365125"/>
            <a:ext cx="10515600" cy="1325563"/>
          </a:xfrm>
          <a:prstGeom prst="rect">
            <a:avLst/>
          </a:prstGeom>
        </p:spPr>
        <p:txBody>
          <a:bodyPr/>
          <a:lstStyle/>
          <a:p>
            <a:r>
              <a:rPr lang="en-US" dirty="0">
                <a:solidFill>
                  <a:schemeClr val="bg1">
                    <a:lumMod val="75000"/>
                    <a:lumOff val="25000"/>
                  </a:schemeClr>
                </a:solidFill>
              </a:rPr>
              <a:t>Keep Purpose Ahead of Goal</a:t>
            </a:r>
          </a:p>
        </p:txBody>
      </p:sp>
    </p:spTree>
    <p:extLst>
      <p:ext uri="{BB962C8B-B14F-4D97-AF65-F5344CB8AC3E}">
        <p14:creationId xmlns:p14="http://schemas.microsoft.com/office/powerpoint/2010/main" val="3847702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300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C3831-7D1B-4392-8711-8785122BEA04}"/>
              </a:ext>
            </a:extLst>
          </p:cNvPr>
          <p:cNvSpPr>
            <a:spLocks noGrp="1"/>
          </p:cNvSpPr>
          <p:nvPr>
            <p:ph type="title" idx="4294967295"/>
          </p:nvPr>
        </p:nvSpPr>
        <p:spPr>
          <a:xfrm>
            <a:off x="464024" y="542546"/>
            <a:ext cx="10515600" cy="1325563"/>
          </a:xfrm>
          <a:prstGeom prst="rect">
            <a:avLst/>
          </a:prstGeom>
        </p:spPr>
        <p:txBody>
          <a:bodyPr/>
          <a:lstStyle/>
          <a:p>
            <a:r>
              <a:rPr lang="en-US" dirty="0"/>
              <a:t>Purpose</a:t>
            </a:r>
            <a:r>
              <a:rPr lang="en-US" baseline="0" dirty="0"/>
              <a:t> is  Not an Initiative It is a Way of Business</a:t>
            </a:r>
            <a:endParaRPr lang="en-US" dirty="0"/>
          </a:p>
        </p:txBody>
      </p:sp>
      <p:sp>
        <p:nvSpPr>
          <p:cNvPr id="3" name="Content Placeholder 2">
            <a:extLst>
              <a:ext uri="{FF2B5EF4-FFF2-40B4-BE49-F238E27FC236}">
                <a16:creationId xmlns:a16="http://schemas.microsoft.com/office/drawing/2014/main" id="{5A3FC55F-A0A3-4841-A635-026B4F53C26C}"/>
              </a:ext>
            </a:extLst>
          </p:cNvPr>
          <p:cNvSpPr>
            <a:spLocks noGrp="1"/>
          </p:cNvSpPr>
          <p:nvPr>
            <p:ph idx="4294967295"/>
          </p:nvPr>
        </p:nvSpPr>
        <p:spPr>
          <a:xfrm>
            <a:off x="838200" y="2010012"/>
            <a:ext cx="10515600" cy="2282351"/>
          </a:xfrm>
          <a:prstGeom prst="rect">
            <a:avLst/>
          </a:prstGeom>
        </p:spPr>
        <p:txBody>
          <a:bodyPr/>
          <a:lstStyle/>
          <a:p>
            <a:pPr marL="0" indent="0">
              <a:buNone/>
            </a:pPr>
            <a:r>
              <a:rPr lang="en-US" i="1" dirty="0"/>
              <a:t>“Purpose is not an initiative’ it is a way of business.  It must be core to the decisions, conversations and behaviors across all levels to be authentic and deliver the wealth of advantages it promises.”</a:t>
            </a:r>
          </a:p>
        </p:txBody>
      </p:sp>
      <p:sp>
        <p:nvSpPr>
          <p:cNvPr id="4" name="TextBox 3">
            <a:extLst>
              <a:ext uri="{FF2B5EF4-FFF2-40B4-BE49-F238E27FC236}">
                <a16:creationId xmlns:a16="http://schemas.microsoft.com/office/drawing/2014/main" id="{D9E6BC71-7D77-4D89-ABC0-FAF97CFC3615}"/>
              </a:ext>
            </a:extLst>
          </p:cNvPr>
          <p:cNvSpPr txBox="1"/>
          <p:nvPr/>
        </p:nvSpPr>
        <p:spPr>
          <a:xfrm>
            <a:off x="7827746" y="4292363"/>
            <a:ext cx="4240263" cy="830997"/>
          </a:xfrm>
          <a:prstGeom prst="rect">
            <a:avLst/>
          </a:prstGeom>
          <a:noFill/>
        </p:spPr>
        <p:txBody>
          <a:bodyPr wrap="none" rtlCol="0">
            <a:spAutoFit/>
          </a:bodyPr>
          <a:lstStyle/>
          <a:p>
            <a:pPr algn="r"/>
            <a:r>
              <a:rPr lang="en-US" sz="2400" dirty="0">
                <a:latin typeface="+mj-lt"/>
              </a:rPr>
              <a:t>Jim.Allen@ResponseResource.com</a:t>
            </a:r>
          </a:p>
          <a:p>
            <a:pPr algn="r"/>
            <a:r>
              <a:rPr lang="en-US" sz="2400" dirty="0">
                <a:latin typeface="+mj-lt"/>
              </a:rPr>
              <a:t>www.ResponseResource.com</a:t>
            </a:r>
          </a:p>
        </p:txBody>
      </p:sp>
    </p:spTree>
    <p:extLst>
      <p:ext uri="{BB962C8B-B14F-4D97-AF65-F5344CB8AC3E}">
        <p14:creationId xmlns:p14="http://schemas.microsoft.com/office/powerpoint/2010/main" val="22018779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4972CDF-D038-4A0C-BE6A-1F1B8C5608E6}"/>
              </a:ext>
            </a:extLst>
          </p:cNvPr>
          <p:cNvSpPr>
            <a:spLocks noGrp="1"/>
          </p:cNvSpPr>
          <p:nvPr>
            <p:ph type="sldNum" sz="quarter" idx="4"/>
          </p:nvPr>
        </p:nvSpPr>
        <p:spPr/>
        <p:txBody>
          <a:bodyPr/>
          <a:lstStyle/>
          <a:p>
            <a:fld id="{C34FAA5E-7FB0-4E59-8CF2-002F1F791363}" type="slidenum">
              <a:rPr lang="en-US" smtClean="0"/>
              <a:pPr/>
              <a:t>29</a:t>
            </a:fld>
            <a:endParaRPr lang="en-US" dirty="0"/>
          </a:p>
        </p:txBody>
      </p:sp>
      <p:pic>
        <p:nvPicPr>
          <p:cNvPr id="3" name="Picture 2">
            <a:extLst>
              <a:ext uri="{FF2B5EF4-FFF2-40B4-BE49-F238E27FC236}">
                <a16:creationId xmlns:a16="http://schemas.microsoft.com/office/drawing/2014/main" id="{DCD26AB8-ABD3-4A7E-924E-72F349672142}"/>
              </a:ext>
            </a:extLst>
          </p:cNvPr>
          <p:cNvPicPr>
            <a:picLocks noChangeAspect="1"/>
          </p:cNvPicPr>
          <p:nvPr/>
        </p:nvPicPr>
        <p:blipFill>
          <a:blip r:embed="rId3"/>
          <a:stretch>
            <a:fillRect/>
          </a:stretch>
        </p:blipFill>
        <p:spPr>
          <a:xfrm>
            <a:off x="4258505" y="1739135"/>
            <a:ext cx="817427" cy="1286643"/>
          </a:xfrm>
          <a:prstGeom prst="rect">
            <a:avLst/>
          </a:prstGeom>
        </p:spPr>
      </p:pic>
      <p:pic>
        <p:nvPicPr>
          <p:cNvPr id="5" name="Picture 4">
            <a:extLst>
              <a:ext uri="{FF2B5EF4-FFF2-40B4-BE49-F238E27FC236}">
                <a16:creationId xmlns:a16="http://schemas.microsoft.com/office/drawing/2014/main" id="{E2FF20C2-6238-42D7-B764-4A937D74A030}"/>
              </a:ext>
            </a:extLst>
          </p:cNvPr>
          <p:cNvPicPr>
            <a:picLocks noChangeAspect="1"/>
          </p:cNvPicPr>
          <p:nvPr/>
        </p:nvPicPr>
        <p:blipFill>
          <a:blip r:embed="rId4"/>
          <a:stretch>
            <a:fillRect/>
          </a:stretch>
        </p:blipFill>
        <p:spPr>
          <a:xfrm>
            <a:off x="7828923" y="628152"/>
            <a:ext cx="926670" cy="1225165"/>
          </a:xfrm>
          <a:prstGeom prst="rect">
            <a:avLst/>
          </a:prstGeom>
        </p:spPr>
      </p:pic>
      <p:sp>
        <p:nvSpPr>
          <p:cNvPr id="6" name="TextBox 5">
            <a:extLst>
              <a:ext uri="{FF2B5EF4-FFF2-40B4-BE49-F238E27FC236}">
                <a16:creationId xmlns:a16="http://schemas.microsoft.com/office/drawing/2014/main" id="{438FA340-9533-4CDC-AE5D-A1434BAFF703}"/>
              </a:ext>
            </a:extLst>
          </p:cNvPr>
          <p:cNvSpPr txBox="1"/>
          <p:nvPr/>
        </p:nvSpPr>
        <p:spPr>
          <a:xfrm>
            <a:off x="8838579" y="843423"/>
            <a:ext cx="2476034" cy="738664"/>
          </a:xfrm>
          <a:prstGeom prst="rect">
            <a:avLst/>
          </a:prstGeom>
          <a:noFill/>
        </p:spPr>
        <p:txBody>
          <a:bodyPr wrap="square" rtlCol="0">
            <a:spAutoFit/>
          </a:bodyPr>
          <a:lstStyle/>
          <a:p>
            <a:r>
              <a:rPr lang="en-US" sz="1400" dirty="0">
                <a:latin typeface="+mj-lt"/>
              </a:rPr>
              <a:t>Business Analysis for Practitioners: A Practice Guide</a:t>
            </a:r>
          </a:p>
          <a:p>
            <a:r>
              <a:rPr lang="en-US" sz="1400" dirty="0">
                <a:latin typeface="+mj-lt"/>
              </a:rPr>
              <a:t>By Project Management Institute</a:t>
            </a:r>
          </a:p>
        </p:txBody>
      </p:sp>
      <p:pic>
        <p:nvPicPr>
          <p:cNvPr id="7" name="Picture 6">
            <a:extLst>
              <a:ext uri="{FF2B5EF4-FFF2-40B4-BE49-F238E27FC236}">
                <a16:creationId xmlns:a16="http://schemas.microsoft.com/office/drawing/2014/main" id="{C53ACC80-91B6-4CF7-8CE3-CCF2051EB2BB}"/>
              </a:ext>
            </a:extLst>
          </p:cNvPr>
          <p:cNvPicPr>
            <a:picLocks noChangeAspect="1"/>
          </p:cNvPicPr>
          <p:nvPr/>
        </p:nvPicPr>
        <p:blipFill>
          <a:blip r:embed="rId5"/>
          <a:stretch>
            <a:fillRect/>
          </a:stretch>
        </p:blipFill>
        <p:spPr>
          <a:xfrm>
            <a:off x="4258505" y="651189"/>
            <a:ext cx="738614" cy="1002684"/>
          </a:xfrm>
          <a:prstGeom prst="rect">
            <a:avLst/>
          </a:prstGeom>
        </p:spPr>
      </p:pic>
      <p:sp>
        <p:nvSpPr>
          <p:cNvPr id="8" name="TextBox 7">
            <a:extLst>
              <a:ext uri="{FF2B5EF4-FFF2-40B4-BE49-F238E27FC236}">
                <a16:creationId xmlns:a16="http://schemas.microsoft.com/office/drawing/2014/main" id="{220DF3E5-D4C5-41BD-856A-069D47626E3B}"/>
              </a:ext>
            </a:extLst>
          </p:cNvPr>
          <p:cNvSpPr txBox="1"/>
          <p:nvPr/>
        </p:nvSpPr>
        <p:spPr>
          <a:xfrm>
            <a:off x="5033287" y="753176"/>
            <a:ext cx="3058543" cy="738664"/>
          </a:xfrm>
          <a:prstGeom prst="rect">
            <a:avLst/>
          </a:prstGeom>
          <a:noFill/>
        </p:spPr>
        <p:txBody>
          <a:bodyPr wrap="square" rtlCol="0">
            <a:spAutoFit/>
          </a:bodyPr>
          <a:lstStyle/>
          <a:p>
            <a:r>
              <a:rPr lang="en-US" sz="1400" dirty="0">
                <a:latin typeface="+mj-lt"/>
              </a:rPr>
              <a:t>Project Management Body of Knowledge</a:t>
            </a:r>
          </a:p>
          <a:p>
            <a:r>
              <a:rPr lang="en-US" sz="1400" dirty="0">
                <a:latin typeface="+mj-lt"/>
              </a:rPr>
              <a:t>(PMBOK Guide)-Fifth Edition</a:t>
            </a:r>
          </a:p>
          <a:p>
            <a:r>
              <a:rPr lang="en-US" sz="1400" dirty="0">
                <a:latin typeface="+mj-lt"/>
              </a:rPr>
              <a:t>By Project Management Institute</a:t>
            </a:r>
          </a:p>
        </p:txBody>
      </p:sp>
      <p:pic>
        <p:nvPicPr>
          <p:cNvPr id="9" name="Picture 8">
            <a:extLst>
              <a:ext uri="{FF2B5EF4-FFF2-40B4-BE49-F238E27FC236}">
                <a16:creationId xmlns:a16="http://schemas.microsoft.com/office/drawing/2014/main" id="{C776CB88-817B-4BAD-A47D-37C485FC07D6}"/>
              </a:ext>
            </a:extLst>
          </p:cNvPr>
          <p:cNvPicPr>
            <a:picLocks noChangeAspect="1"/>
          </p:cNvPicPr>
          <p:nvPr/>
        </p:nvPicPr>
        <p:blipFill>
          <a:blip r:embed="rId6"/>
          <a:stretch>
            <a:fillRect/>
          </a:stretch>
        </p:blipFill>
        <p:spPr>
          <a:xfrm>
            <a:off x="4214963" y="3087487"/>
            <a:ext cx="865367" cy="1238212"/>
          </a:xfrm>
          <a:prstGeom prst="rect">
            <a:avLst/>
          </a:prstGeom>
        </p:spPr>
      </p:pic>
      <p:sp>
        <p:nvSpPr>
          <p:cNvPr id="10" name="Rectangle 9">
            <a:extLst>
              <a:ext uri="{FF2B5EF4-FFF2-40B4-BE49-F238E27FC236}">
                <a16:creationId xmlns:a16="http://schemas.microsoft.com/office/drawing/2014/main" id="{C8586A53-E76E-4ED0-A088-CBADD1919871}"/>
              </a:ext>
            </a:extLst>
          </p:cNvPr>
          <p:cNvSpPr/>
          <p:nvPr/>
        </p:nvSpPr>
        <p:spPr>
          <a:xfrm>
            <a:off x="5033287" y="3055622"/>
            <a:ext cx="2793234" cy="1169551"/>
          </a:xfrm>
          <a:prstGeom prst="rect">
            <a:avLst/>
          </a:prstGeom>
        </p:spPr>
        <p:txBody>
          <a:bodyPr wrap="square">
            <a:spAutoFit/>
          </a:bodyPr>
          <a:lstStyle/>
          <a:p>
            <a:r>
              <a:rPr lang="en-US" sz="1400" dirty="0">
                <a:latin typeface="&amp;quot"/>
              </a:rPr>
              <a:t>The Lean Product Playbook: How to Innovate with Minimum Viable Products and Rapid Customer Feedback</a:t>
            </a:r>
          </a:p>
          <a:p>
            <a:r>
              <a:rPr lang="en-US" sz="1400" b="0" i="0" strike="noStrike" dirty="0">
                <a:effectLst/>
                <a:latin typeface="&amp;quot"/>
              </a:rPr>
              <a:t>By Dan Olsen</a:t>
            </a:r>
            <a:endParaRPr lang="en-US" sz="1400" b="0" i="0" strike="noStrike" dirty="0">
              <a:effectLst/>
              <a:latin typeface="&amp;quot"/>
              <a:hlinkClick r:id="rId7" tooltip="The Lean Product Playbook: How to Innovate with Minimum Viable Products and Rapid Customer Feedback">
                <a:extLst>
                  <a:ext uri="{A12FA001-AC4F-418D-AE19-62706E023703}">
                    <ahyp:hlinkClr xmlns:ahyp="http://schemas.microsoft.com/office/drawing/2018/hyperlinkcolor" val="tx"/>
                  </a:ext>
                </a:extLst>
              </a:hlinkClick>
            </a:endParaRPr>
          </a:p>
        </p:txBody>
      </p:sp>
      <p:pic>
        <p:nvPicPr>
          <p:cNvPr id="11" name="Picture 10">
            <a:extLst>
              <a:ext uri="{FF2B5EF4-FFF2-40B4-BE49-F238E27FC236}">
                <a16:creationId xmlns:a16="http://schemas.microsoft.com/office/drawing/2014/main" id="{E007A0D0-E3D6-46D9-BF7B-68D898415EEB}"/>
              </a:ext>
            </a:extLst>
          </p:cNvPr>
          <p:cNvPicPr>
            <a:picLocks noChangeAspect="1"/>
          </p:cNvPicPr>
          <p:nvPr/>
        </p:nvPicPr>
        <p:blipFill>
          <a:blip r:embed="rId8"/>
          <a:stretch>
            <a:fillRect/>
          </a:stretch>
        </p:blipFill>
        <p:spPr>
          <a:xfrm>
            <a:off x="582909" y="3666672"/>
            <a:ext cx="959412" cy="1211705"/>
          </a:xfrm>
          <a:prstGeom prst="rect">
            <a:avLst/>
          </a:prstGeom>
        </p:spPr>
      </p:pic>
      <p:sp>
        <p:nvSpPr>
          <p:cNvPr id="12" name="Rectangle 11">
            <a:extLst>
              <a:ext uri="{FF2B5EF4-FFF2-40B4-BE49-F238E27FC236}">
                <a16:creationId xmlns:a16="http://schemas.microsoft.com/office/drawing/2014/main" id="{AB01C4F6-43A2-4D88-94F7-EDE7BB8E50DE}"/>
              </a:ext>
            </a:extLst>
          </p:cNvPr>
          <p:cNvSpPr/>
          <p:nvPr/>
        </p:nvSpPr>
        <p:spPr>
          <a:xfrm>
            <a:off x="1488921" y="3971470"/>
            <a:ext cx="2690786" cy="738664"/>
          </a:xfrm>
          <a:prstGeom prst="rect">
            <a:avLst/>
          </a:prstGeom>
        </p:spPr>
        <p:txBody>
          <a:bodyPr wrap="square">
            <a:spAutoFit/>
          </a:bodyPr>
          <a:lstStyle/>
          <a:p>
            <a:r>
              <a:rPr lang="en-US" sz="1400" dirty="0"/>
              <a:t>The Secret: What Great Leaders Know and Do</a:t>
            </a:r>
            <a:endParaRPr lang="en-US" sz="1400" dirty="0">
              <a:hlinkClick r:id="rId9" tooltip="The Secret: What Great Leaders Know and Do">
                <a:extLst>
                  <a:ext uri="{A12FA001-AC4F-418D-AE19-62706E023703}">
                    <ahyp:hlinkClr xmlns:ahyp="http://schemas.microsoft.com/office/drawing/2018/hyperlinkcolor" val="tx"/>
                  </a:ext>
                </a:extLst>
              </a:hlinkClick>
            </a:endParaRPr>
          </a:p>
          <a:p>
            <a:r>
              <a:rPr lang="en-US" sz="1400" dirty="0"/>
              <a:t>by Ken Blanchard and Mark Miller</a:t>
            </a:r>
            <a:endParaRPr lang="en-US" sz="1400" b="0" i="0" u="none" strike="noStrike" dirty="0">
              <a:effectLst/>
            </a:endParaRPr>
          </a:p>
        </p:txBody>
      </p:sp>
      <p:pic>
        <p:nvPicPr>
          <p:cNvPr id="13" name="Picture 12">
            <a:extLst>
              <a:ext uri="{FF2B5EF4-FFF2-40B4-BE49-F238E27FC236}">
                <a16:creationId xmlns:a16="http://schemas.microsoft.com/office/drawing/2014/main" id="{41A053BE-579B-480A-BA0D-CB9B3124F06F}"/>
              </a:ext>
            </a:extLst>
          </p:cNvPr>
          <p:cNvPicPr>
            <a:picLocks noChangeAspect="1"/>
          </p:cNvPicPr>
          <p:nvPr/>
        </p:nvPicPr>
        <p:blipFill>
          <a:blip r:embed="rId10"/>
          <a:stretch>
            <a:fillRect/>
          </a:stretch>
        </p:blipFill>
        <p:spPr>
          <a:xfrm>
            <a:off x="582909" y="5098653"/>
            <a:ext cx="959412" cy="1225165"/>
          </a:xfrm>
          <a:prstGeom prst="rect">
            <a:avLst/>
          </a:prstGeom>
        </p:spPr>
      </p:pic>
      <p:sp>
        <p:nvSpPr>
          <p:cNvPr id="14" name="Rectangle 13">
            <a:extLst>
              <a:ext uri="{FF2B5EF4-FFF2-40B4-BE49-F238E27FC236}">
                <a16:creationId xmlns:a16="http://schemas.microsoft.com/office/drawing/2014/main" id="{4183549A-BD00-47FA-B3DF-78AA1179B486}"/>
              </a:ext>
            </a:extLst>
          </p:cNvPr>
          <p:cNvSpPr/>
          <p:nvPr/>
        </p:nvSpPr>
        <p:spPr>
          <a:xfrm>
            <a:off x="1488921" y="5291736"/>
            <a:ext cx="3116336" cy="738664"/>
          </a:xfrm>
          <a:prstGeom prst="rect">
            <a:avLst/>
          </a:prstGeom>
        </p:spPr>
        <p:txBody>
          <a:bodyPr wrap="square">
            <a:spAutoFit/>
          </a:bodyPr>
          <a:lstStyle/>
          <a:p>
            <a:r>
              <a:rPr lang="en-US" sz="1400" dirty="0"/>
              <a:t>Project Retrospectives: A Handbook for Team Reviews (Dorset House eBooks)</a:t>
            </a:r>
            <a:endParaRPr lang="en-US" sz="1400" dirty="0">
              <a:hlinkClick r:id="rId11" tooltip="Project Retrospectives: A Handbook for Team Reviews (Dorset House eBooks)">
                <a:extLst>
                  <a:ext uri="{A12FA001-AC4F-418D-AE19-62706E023703}">
                    <ahyp:hlinkClr xmlns:ahyp="http://schemas.microsoft.com/office/drawing/2018/hyperlinkcolor" val="tx"/>
                  </a:ext>
                </a:extLst>
              </a:hlinkClick>
            </a:endParaRPr>
          </a:p>
          <a:p>
            <a:r>
              <a:rPr lang="en-US" sz="1400" dirty="0"/>
              <a:t>by Norman </a:t>
            </a:r>
            <a:r>
              <a:rPr lang="en-US" sz="1400" dirty="0" err="1"/>
              <a:t>Kerth</a:t>
            </a:r>
            <a:endParaRPr lang="en-US" sz="1400" b="0" i="0" u="none" strike="noStrike" dirty="0">
              <a:effectLst/>
            </a:endParaRPr>
          </a:p>
        </p:txBody>
      </p:sp>
      <p:pic>
        <p:nvPicPr>
          <p:cNvPr id="15" name="Picture 14">
            <a:extLst>
              <a:ext uri="{FF2B5EF4-FFF2-40B4-BE49-F238E27FC236}">
                <a16:creationId xmlns:a16="http://schemas.microsoft.com/office/drawing/2014/main" id="{9BBADBD9-4004-47A8-B840-36A9E2758A79}"/>
              </a:ext>
            </a:extLst>
          </p:cNvPr>
          <p:cNvPicPr>
            <a:picLocks noChangeAspect="1"/>
          </p:cNvPicPr>
          <p:nvPr/>
        </p:nvPicPr>
        <p:blipFill>
          <a:blip r:embed="rId12"/>
          <a:stretch>
            <a:fillRect/>
          </a:stretch>
        </p:blipFill>
        <p:spPr>
          <a:xfrm>
            <a:off x="4258505" y="4386336"/>
            <a:ext cx="774782" cy="769106"/>
          </a:xfrm>
          <a:prstGeom prst="rect">
            <a:avLst/>
          </a:prstGeom>
        </p:spPr>
      </p:pic>
      <p:sp>
        <p:nvSpPr>
          <p:cNvPr id="16" name="Rectangle 15">
            <a:extLst>
              <a:ext uri="{FF2B5EF4-FFF2-40B4-BE49-F238E27FC236}">
                <a16:creationId xmlns:a16="http://schemas.microsoft.com/office/drawing/2014/main" id="{CF757F95-F4AF-4FEF-8553-5CBAE57F33FB}"/>
              </a:ext>
            </a:extLst>
          </p:cNvPr>
          <p:cNvSpPr/>
          <p:nvPr/>
        </p:nvSpPr>
        <p:spPr>
          <a:xfrm>
            <a:off x="5033287" y="4401557"/>
            <a:ext cx="2927404" cy="738664"/>
          </a:xfrm>
          <a:prstGeom prst="rect">
            <a:avLst/>
          </a:prstGeom>
        </p:spPr>
        <p:txBody>
          <a:bodyPr wrap="square">
            <a:spAutoFit/>
          </a:bodyPr>
          <a:lstStyle/>
          <a:p>
            <a:r>
              <a:rPr lang="en-US" sz="1400" dirty="0"/>
              <a:t>Fifty Quick Ideas To Improve Your Retrospectives</a:t>
            </a:r>
            <a:endParaRPr lang="en-US" sz="1400" dirty="0">
              <a:hlinkClick r:id="rId13" tooltip="Fifty Quick Ideas To Improve Your Retrospectives">
                <a:extLst>
                  <a:ext uri="{A12FA001-AC4F-418D-AE19-62706E023703}">
                    <ahyp:hlinkClr xmlns:ahyp="http://schemas.microsoft.com/office/drawing/2018/hyperlinkcolor" val="tx"/>
                  </a:ext>
                </a:extLst>
              </a:hlinkClick>
            </a:endParaRPr>
          </a:p>
          <a:p>
            <a:r>
              <a:rPr lang="en-US" sz="1400" dirty="0"/>
              <a:t>by Tom </a:t>
            </a:r>
            <a:r>
              <a:rPr lang="en-US" sz="1400" dirty="0" err="1"/>
              <a:t>Roden</a:t>
            </a:r>
            <a:r>
              <a:rPr lang="en-US" sz="1400" dirty="0"/>
              <a:t> and Ben Williams</a:t>
            </a:r>
            <a:endParaRPr lang="en-US" sz="1400" b="0" i="0" u="none" strike="noStrike" dirty="0">
              <a:effectLst/>
            </a:endParaRPr>
          </a:p>
        </p:txBody>
      </p:sp>
      <p:pic>
        <p:nvPicPr>
          <p:cNvPr id="17" name="Picture 16">
            <a:extLst>
              <a:ext uri="{FF2B5EF4-FFF2-40B4-BE49-F238E27FC236}">
                <a16:creationId xmlns:a16="http://schemas.microsoft.com/office/drawing/2014/main" id="{18CDB322-0495-4F7A-8DFF-C9B9E5E0FF06}"/>
              </a:ext>
            </a:extLst>
          </p:cNvPr>
          <p:cNvPicPr>
            <a:picLocks noChangeAspect="1"/>
          </p:cNvPicPr>
          <p:nvPr/>
        </p:nvPicPr>
        <p:blipFill>
          <a:blip r:embed="rId14"/>
          <a:stretch>
            <a:fillRect/>
          </a:stretch>
        </p:blipFill>
        <p:spPr>
          <a:xfrm>
            <a:off x="7923998" y="2095767"/>
            <a:ext cx="920293" cy="1294102"/>
          </a:xfrm>
          <a:prstGeom prst="rect">
            <a:avLst/>
          </a:prstGeom>
        </p:spPr>
      </p:pic>
      <p:sp>
        <p:nvSpPr>
          <p:cNvPr id="18" name="Rectangle 17">
            <a:extLst>
              <a:ext uri="{FF2B5EF4-FFF2-40B4-BE49-F238E27FC236}">
                <a16:creationId xmlns:a16="http://schemas.microsoft.com/office/drawing/2014/main" id="{DBF5AF30-60A2-4876-8BAD-BE058D1DEC7B}"/>
              </a:ext>
            </a:extLst>
          </p:cNvPr>
          <p:cNvSpPr/>
          <p:nvPr/>
        </p:nvSpPr>
        <p:spPr>
          <a:xfrm>
            <a:off x="8838579" y="2361073"/>
            <a:ext cx="2103422" cy="738664"/>
          </a:xfrm>
          <a:prstGeom prst="rect">
            <a:avLst/>
          </a:prstGeom>
        </p:spPr>
        <p:txBody>
          <a:bodyPr wrap="square">
            <a:spAutoFit/>
          </a:bodyPr>
          <a:lstStyle/>
          <a:p>
            <a:r>
              <a:rPr lang="en-US" sz="1400" dirty="0"/>
              <a:t>Man's Search for Meaning</a:t>
            </a:r>
            <a:endParaRPr lang="en-US" sz="1400" dirty="0">
              <a:hlinkClick r:id="rId15" tooltip="Man's Search for Meaning">
                <a:extLst>
                  <a:ext uri="{A12FA001-AC4F-418D-AE19-62706E023703}">
                    <ahyp:hlinkClr xmlns:ahyp="http://schemas.microsoft.com/office/drawing/2018/hyperlinkcolor" val="tx"/>
                  </a:ext>
                </a:extLst>
              </a:hlinkClick>
            </a:endParaRPr>
          </a:p>
          <a:p>
            <a:r>
              <a:rPr lang="en-US" sz="1400" dirty="0"/>
              <a:t>by Viktor E. Frankl and William J. </a:t>
            </a:r>
            <a:r>
              <a:rPr lang="en-US" sz="1400" dirty="0" err="1"/>
              <a:t>Winslade</a:t>
            </a:r>
            <a:endParaRPr lang="en-US" sz="1400" b="0" i="0" u="none" strike="noStrike" dirty="0">
              <a:effectLst/>
            </a:endParaRPr>
          </a:p>
        </p:txBody>
      </p:sp>
      <p:sp>
        <p:nvSpPr>
          <p:cNvPr id="20" name="Rectangle 19">
            <a:extLst>
              <a:ext uri="{FF2B5EF4-FFF2-40B4-BE49-F238E27FC236}">
                <a16:creationId xmlns:a16="http://schemas.microsoft.com/office/drawing/2014/main" id="{2F2BD235-2F02-49E3-8713-9A1416C4FCDF}"/>
              </a:ext>
            </a:extLst>
          </p:cNvPr>
          <p:cNvSpPr/>
          <p:nvPr/>
        </p:nvSpPr>
        <p:spPr>
          <a:xfrm>
            <a:off x="8832936" y="3808211"/>
            <a:ext cx="3090082" cy="954107"/>
          </a:xfrm>
          <a:prstGeom prst="rect">
            <a:avLst/>
          </a:prstGeom>
        </p:spPr>
        <p:txBody>
          <a:bodyPr wrap="square">
            <a:spAutoFit/>
          </a:bodyPr>
          <a:lstStyle/>
          <a:p>
            <a:r>
              <a:rPr lang="en-US" sz="1400" dirty="0"/>
              <a:t>Manage Projects with Purpose</a:t>
            </a:r>
          </a:p>
          <a:p>
            <a:r>
              <a:rPr lang="en-US" sz="1400" dirty="0"/>
              <a:t>And the Goals Will Take Care of Themselves</a:t>
            </a:r>
          </a:p>
          <a:p>
            <a:r>
              <a:rPr lang="en-US" sz="1400" dirty="0"/>
              <a:t>Response Resource Publications</a:t>
            </a:r>
          </a:p>
          <a:p>
            <a:r>
              <a:rPr lang="en-US" sz="1400" dirty="0">
                <a:hlinkClick r:id="rId16" tooltip="Winning Conversations: Mastering the Art of Business Development">
                  <a:extLst>
                    <a:ext uri="{A12FA001-AC4F-418D-AE19-62706E023703}">
                      <ahyp:hlinkClr xmlns:ahyp="http://schemas.microsoft.com/office/drawing/2018/hyperlinkcolor" val="tx"/>
                    </a:ext>
                  </a:extLst>
                </a:hlinkClick>
              </a:rPr>
              <a:t>By James J. Allen, Jr</a:t>
            </a:r>
          </a:p>
        </p:txBody>
      </p:sp>
      <p:pic>
        <p:nvPicPr>
          <p:cNvPr id="21" name="Picture 20">
            <a:extLst>
              <a:ext uri="{FF2B5EF4-FFF2-40B4-BE49-F238E27FC236}">
                <a16:creationId xmlns:a16="http://schemas.microsoft.com/office/drawing/2014/main" id="{8C185DA9-EC9C-48A2-8A54-0E8DCDB43DAC}"/>
              </a:ext>
            </a:extLst>
          </p:cNvPr>
          <p:cNvPicPr>
            <a:picLocks noChangeAspect="1"/>
          </p:cNvPicPr>
          <p:nvPr/>
        </p:nvPicPr>
        <p:blipFill>
          <a:blip r:embed="rId17"/>
          <a:stretch>
            <a:fillRect/>
          </a:stretch>
        </p:blipFill>
        <p:spPr>
          <a:xfrm>
            <a:off x="582909" y="789252"/>
            <a:ext cx="933101" cy="1211705"/>
          </a:xfrm>
          <a:prstGeom prst="rect">
            <a:avLst/>
          </a:prstGeom>
        </p:spPr>
      </p:pic>
      <p:sp>
        <p:nvSpPr>
          <p:cNvPr id="22" name="Rectangle 21">
            <a:extLst>
              <a:ext uri="{FF2B5EF4-FFF2-40B4-BE49-F238E27FC236}">
                <a16:creationId xmlns:a16="http://schemas.microsoft.com/office/drawing/2014/main" id="{7A80E62E-08B2-46F5-8C4D-09C6C52B9FFC}"/>
              </a:ext>
            </a:extLst>
          </p:cNvPr>
          <p:cNvSpPr/>
          <p:nvPr/>
        </p:nvSpPr>
        <p:spPr>
          <a:xfrm>
            <a:off x="1488921" y="900052"/>
            <a:ext cx="2860366" cy="954107"/>
          </a:xfrm>
          <a:prstGeom prst="rect">
            <a:avLst/>
          </a:prstGeom>
        </p:spPr>
        <p:txBody>
          <a:bodyPr wrap="square">
            <a:spAutoFit/>
          </a:bodyPr>
          <a:lstStyle/>
          <a:p>
            <a:r>
              <a:rPr lang="en-US" sz="1400" dirty="0">
                <a:latin typeface="&amp;quot"/>
              </a:rPr>
              <a:t>A Guide to the Project Management Body of Knowledge (PMBOK Guide) -- 2000 Edition</a:t>
            </a:r>
            <a:endParaRPr lang="en-US" sz="1400" dirty="0">
              <a:latin typeface="&amp;quot"/>
              <a:hlinkClick r:id="rId18" tooltip="A Guide to the Project Management Body of Knowledge (PMBOK Guide) -- 2000 Edition">
                <a:extLst>
                  <a:ext uri="{A12FA001-AC4F-418D-AE19-62706E023703}">
                    <ahyp:hlinkClr xmlns:ahyp="http://schemas.microsoft.com/office/drawing/2018/hyperlinkcolor" val="tx"/>
                  </a:ext>
                </a:extLst>
              </a:hlinkClick>
            </a:endParaRPr>
          </a:p>
          <a:p>
            <a:r>
              <a:rPr lang="en-US" sz="1400" dirty="0">
                <a:latin typeface="&amp;quot"/>
              </a:rPr>
              <a:t>by Project Management Institute</a:t>
            </a:r>
            <a:endParaRPr lang="en-US" sz="1400" b="0" i="0" u="none" strike="noStrike" dirty="0">
              <a:effectLst/>
              <a:latin typeface="&amp;quot"/>
            </a:endParaRPr>
          </a:p>
        </p:txBody>
      </p:sp>
      <p:pic>
        <p:nvPicPr>
          <p:cNvPr id="23" name="Picture 22">
            <a:extLst>
              <a:ext uri="{FF2B5EF4-FFF2-40B4-BE49-F238E27FC236}">
                <a16:creationId xmlns:a16="http://schemas.microsoft.com/office/drawing/2014/main" id="{4F847270-5BAC-4174-94C2-E59D01D118D6}"/>
              </a:ext>
            </a:extLst>
          </p:cNvPr>
          <p:cNvPicPr>
            <a:picLocks noChangeAspect="1"/>
          </p:cNvPicPr>
          <p:nvPr/>
        </p:nvPicPr>
        <p:blipFill>
          <a:blip r:embed="rId19"/>
          <a:stretch>
            <a:fillRect/>
          </a:stretch>
        </p:blipFill>
        <p:spPr>
          <a:xfrm>
            <a:off x="582909" y="2221232"/>
            <a:ext cx="959412" cy="1225165"/>
          </a:xfrm>
          <a:prstGeom prst="rect">
            <a:avLst/>
          </a:prstGeom>
        </p:spPr>
      </p:pic>
      <p:sp>
        <p:nvSpPr>
          <p:cNvPr id="24" name="Rectangle 23">
            <a:extLst>
              <a:ext uri="{FF2B5EF4-FFF2-40B4-BE49-F238E27FC236}">
                <a16:creationId xmlns:a16="http://schemas.microsoft.com/office/drawing/2014/main" id="{B9A8FF0B-4A02-428D-B126-0E6DF03B169B}"/>
              </a:ext>
            </a:extLst>
          </p:cNvPr>
          <p:cNvSpPr/>
          <p:nvPr/>
        </p:nvSpPr>
        <p:spPr>
          <a:xfrm>
            <a:off x="1488922" y="2435761"/>
            <a:ext cx="2817398" cy="954107"/>
          </a:xfrm>
          <a:prstGeom prst="rect">
            <a:avLst/>
          </a:prstGeom>
        </p:spPr>
        <p:txBody>
          <a:bodyPr wrap="square">
            <a:spAutoFit/>
          </a:bodyPr>
          <a:lstStyle/>
          <a:p>
            <a:r>
              <a:rPr lang="en-US" sz="1400" dirty="0">
                <a:latin typeface="&amp;quot"/>
              </a:rPr>
              <a:t>A Guide to the Project Management Body of Knowledge (PMBOK Guide)–Sixth Edition</a:t>
            </a:r>
            <a:endParaRPr lang="en-US" sz="1400" dirty="0">
              <a:latin typeface="&amp;quot"/>
              <a:hlinkClick r:id="rId20" tooltip="A Guide to the Project Management Body of Knowledge (PMBOK Guide)–Sixth Edition">
                <a:extLst>
                  <a:ext uri="{A12FA001-AC4F-418D-AE19-62706E023703}">
                    <ahyp:hlinkClr xmlns:ahyp="http://schemas.microsoft.com/office/drawing/2018/hyperlinkcolor" val="tx"/>
                  </a:ext>
                </a:extLst>
              </a:hlinkClick>
            </a:endParaRPr>
          </a:p>
          <a:p>
            <a:r>
              <a:rPr lang="en-US" sz="1400" dirty="0">
                <a:latin typeface="&amp;quot"/>
              </a:rPr>
              <a:t>by Project Management Institute</a:t>
            </a:r>
            <a:endParaRPr lang="en-US" sz="1400" b="0" i="0" u="none" strike="noStrike" dirty="0">
              <a:effectLst/>
              <a:latin typeface="&amp;quot"/>
            </a:endParaRPr>
          </a:p>
        </p:txBody>
      </p:sp>
      <p:sp>
        <p:nvSpPr>
          <p:cNvPr id="25" name="Rectangle 24">
            <a:extLst>
              <a:ext uri="{FF2B5EF4-FFF2-40B4-BE49-F238E27FC236}">
                <a16:creationId xmlns:a16="http://schemas.microsoft.com/office/drawing/2014/main" id="{0C24D21C-F70F-4D73-B956-467B57B8B614}"/>
              </a:ext>
            </a:extLst>
          </p:cNvPr>
          <p:cNvSpPr/>
          <p:nvPr/>
        </p:nvSpPr>
        <p:spPr>
          <a:xfrm>
            <a:off x="5075932" y="1804649"/>
            <a:ext cx="2623979" cy="523220"/>
          </a:xfrm>
          <a:prstGeom prst="rect">
            <a:avLst/>
          </a:prstGeom>
        </p:spPr>
        <p:txBody>
          <a:bodyPr wrap="square">
            <a:spAutoFit/>
          </a:bodyPr>
          <a:lstStyle/>
          <a:p>
            <a:r>
              <a:rPr lang="en-US" sz="1400" dirty="0">
                <a:latin typeface="+mj-lt"/>
              </a:rPr>
              <a:t>Agile Practice Guide</a:t>
            </a:r>
          </a:p>
          <a:p>
            <a:r>
              <a:rPr lang="en-US" sz="1400" dirty="0">
                <a:latin typeface="+mj-lt"/>
              </a:rPr>
              <a:t>By Project Management Institute</a:t>
            </a:r>
          </a:p>
        </p:txBody>
      </p:sp>
      <p:pic>
        <p:nvPicPr>
          <p:cNvPr id="26" name="Picture 25">
            <a:extLst>
              <a:ext uri="{FF2B5EF4-FFF2-40B4-BE49-F238E27FC236}">
                <a16:creationId xmlns:a16="http://schemas.microsoft.com/office/drawing/2014/main" id="{39E26C59-C781-47AC-8C7C-DDF013354A8C}"/>
              </a:ext>
            </a:extLst>
          </p:cNvPr>
          <p:cNvPicPr>
            <a:picLocks noChangeAspect="1"/>
          </p:cNvPicPr>
          <p:nvPr/>
        </p:nvPicPr>
        <p:blipFill>
          <a:blip r:embed="rId21"/>
          <a:stretch>
            <a:fillRect/>
          </a:stretch>
        </p:blipFill>
        <p:spPr>
          <a:xfrm>
            <a:off x="7917972" y="4952897"/>
            <a:ext cx="901057" cy="1346689"/>
          </a:xfrm>
          <a:prstGeom prst="rect">
            <a:avLst/>
          </a:prstGeom>
        </p:spPr>
      </p:pic>
      <p:sp>
        <p:nvSpPr>
          <p:cNvPr id="27" name="Rectangle 26">
            <a:extLst>
              <a:ext uri="{FF2B5EF4-FFF2-40B4-BE49-F238E27FC236}">
                <a16:creationId xmlns:a16="http://schemas.microsoft.com/office/drawing/2014/main" id="{22CF20DF-74C0-4D54-9FC2-1E517096BFE4}"/>
              </a:ext>
            </a:extLst>
          </p:cNvPr>
          <p:cNvSpPr/>
          <p:nvPr/>
        </p:nvSpPr>
        <p:spPr>
          <a:xfrm>
            <a:off x="8850305" y="5030126"/>
            <a:ext cx="2659322" cy="523220"/>
          </a:xfrm>
          <a:prstGeom prst="rect">
            <a:avLst/>
          </a:prstGeom>
        </p:spPr>
        <p:txBody>
          <a:bodyPr wrap="square">
            <a:spAutoFit/>
          </a:bodyPr>
          <a:lstStyle/>
          <a:p>
            <a:r>
              <a:rPr lang="en-US" sz="1400" dirty="0"/>
              <a:t>Twilight of the Idols</a:t>
            </a:r>
            <a:endParaRPr lang="en-US" sz="1400" dirty="0">
              <a:hlinkClick r:id="rId22" tooltip="Twilight of the Idols">
                <a:extLst>
                  <a:ext uri="{A12FA001-AC4F-418D-AE19-62706E023703}">
                    <ahyp:hlinkClr xmlns:ahyp="http://schemas.microsoft.com/office/drawing/2018/hyperlinkcolor" val="tx"/>
                  </a:ext>
                </a:extLst>
              </a:hlinkClick>
            </a:endParaRPr>
          </a:p>
          <a:p>
            <a:r>
              <a:rPr lang="en-US" sz="1400" dirty="0"/>
              <a:t>by Friedrich Nietzsche</a:t>
            </a:r>
            <a:endParaRPr lang="en-US" sz="1400" b="0" i="0" u="none" strike="noStrike" dirty="0">
              <a:effectLst/>
            </a:endParaRPr>
          </a:p>
        </p:txBody>
      </p:sp>
      <p:pic>
        <p:nvPicPr>
          <p:cNvPr id="4" name="Picture 3">
            <a:extLst>
              <a:ext uri="{FF2B5EF4-FFF2-40B4-BE49-F238E27FC236}">
                <a16:creationId xmlns:a16="http://schemas.microsoft.com/office/drawing/2014/main" id="{43E9C719-041F-4046-8A12-FE3063B0E9B8}"/>
              </a:ext>
            </a:extLst>
          </p:cNvPr>
          <p:cNvPicPr>
            <a:picLocks noChangeAspect="1"/>
          </p:cNvPicPr>
          <p:nvPr/>
        </p:nvPicPr>
        <p:blipFill>
          <a:blip r:embed="rId23"/>
          <a:stretch>
            <a:fillRect/>
          </a:stretch>
        </p:blipFill>
        <p:spPr>
          <a:xfrm>
            <a:off x="4200449" y="5316605"/>
            <a:ext cx="901058" cy="639123"/>
          </a:xfrm>
          <a:prstGeom prst="rect">
            <a:avLst/>
          </a:prstGeom>
        </p:spPr>
      </p:pic>
      <p:sp>
        <p:nvSpPr>
          <p:cNvPr id="28" name="Rectangle 27">
            <a:extLst>
              <a:ext uri="{FF2B5EF4-FFF2-40B4-BE49-F238E27FC236}">
                <a16:creationId xmlns:a16="http://schemas.microsoft.com/office/drawing/2014/main" id="{AFB20285-D10D-446E-A6E8-62C109A247D5}"/>
              </a:ext>
            </a:extLst>
          </p:cNvPr>
          <p:cNvSpPr/>
          <p:nvPr/>
        </p:nvSpPr>
        <p:spPr>
          <a:xfrm>
            <a:off x="5033287" y="5224424"/>
            <a:ext cx="2927404" cy="738664"/>
          </a:xfrm>
          <a:prstGeom prst="rect">
            <a:avLst/>
          </a:prstGeom>
        </p:spPr>
        <p:txBody>
          <a:bodyPr wrap="square">
            <a:spAutoFit/>
          </a:bodyPr>
          <a:lstStyle/>
          <a:p>
            <a:r>
              <a:rPr lang="en-US" sz="1400" dirty="0"/>
              <a:t>Putting Purpose to Work:</a:t>
            </a:r>
          </a:p>
          <a:p>
            <a:r>
              <a:rPr lang="en-US" sz="1400" b="0" i="0" u="none" strike="noStrike" dirty="0">
                <a:effectLst/>
              </a:rPr>
              <a:t>A study of purpose in the workplace</a:t>
            </a:r>
          </a:p>
          <a:p>
            <a:r>
              <a:rPr lang="en-US" sz="1400" dirty="0"/>
              <a:t>By Shannon Schuyler, PWC</a:t>
            </a:r>
            <a:endParaRPr lang="en-US" sz="1400" b="0" i="0" u="none" strike="noStrike" dirty="0">
              <a:effectLst/>
            </a:endParaRPr>
          </a:p>
        </p:txBody>
      </p:sp>
      <p:pic>
        <p:nvPicPr>
          <p:cNvPr id="31" name="Picture 30" descr="A white paper with a piece of paper with words in the shape of a brain&#10;&#10;Description automatically generated">
            <a:extLst>
              <a:ext uri="{FF2B5EF4-FFF2-40B4-BE49-F238E27FC236}">
                <a16:creationId xmlns:a16="http://schemas.microsoft.com/office/drawing/2014/main" id="{053EF59A-DF6D-5B24-5A9D-02294B5AA166}"/>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7951111" y="3525676"/>
            <a:ext cx="834781" cy="1355735"/>
          </a:xfrm>
          <a:prstGeom prst="rect">
            <a:avLst/>
          </a:prstGeom>
        </p:spPr>
      </p:pic>
    </p:spTree>
    <p:extLst>
      <p:ext uri="{BB962C8B-B14F-4D97-AF65-F5344CB8AC3E}">
        <p14:creationId xmlns:p14="http://schemas.microsoft.com/office/powerpoint/2010/main" val="156192851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20.6"/>
</p:tagLst>
</file>

<file path=ppt/tags/tag2.xml><?xml version="1.0" encoding="utf-8"?>
<p:tagLst xmlns:a="http://schemas.openxmlformats.org/drawingml/2006/main" xmlns:r="http://schemas.openxmlformats.org/officeDocument/2006/relationships" xmlns:p="http://schemas.openxmlformats.org/presentationml/2006/main">
  <p:tag name="TIMING" val="|18.2"/>
</p:tagLst>
</file>

<file path=ppt/tags/tag3.xml><?xml version="1.0" encoding="utf-8"?>
<p:tagLst xmlns:a="http://schemas.openxmlformats.org/drawingml/2006/main" xmlns:r="http://schemas.openxmlformats.org/officeDocument/2006/relationships" xmlns:p="http://schemas.openxmlformats.org/presentationml/2006/main">
  <p:tag name="TIMING" val="|14.1"/>
</p:tagLst>
</file>

<file path=ppt/tags/tag4.xml><?xml version="1.0" encoding="utf-8"?>
<p:tagLst xmlns:a="http://schemas.openxmlformats.org/drawingml/2006/main" xmlns:r="http://schemas.openxmlformats.org/officeDocument/2006/relationships" xmlns:p="http://schemas.openxmlformats.org/presentationml/2006/main">
  <p:tag name="TIMING" val="|4|7.6|14.7|4|10.5"/>
</p:tagLst>
</file>

<file path=ppt/tags/tag5.xml><?xml version="1.0" encoding="utf-8"?>
<p:tagLst xmlns:a="http://schemas.openxmlformats.org/drawingml/2006/main" xmlns:r="http://schemas.openxmlformats.org/officeDocument/2006/relationships" xmlns:p="http://schemas.openxmlformats.org/presentationml/2006/main">
  <p:tag name="TIMING" val="|37.4|38.6"/>
</p:tagLst>
</file>

<file path=ppt/tags/tag6.xml><?xml version="1.0" encoding="utf-8"?>
<p:tagLst xmlns:a="http://schemas.openxmlformats.org/drawingml/2006/main" xmlns:r="http://schemas.openxmlformats.org/officeDocument/2006/relationships" xmlns:p="http://schemas.openxmlformats.org/presentationml/2006/main">
  <p:tag name="TIMING" val="|22.3|13.2|16.7|7.8"/>
</p:tagLst>
</file>

<file path=ppt/tags/tag7.xml><?xml version="1.0" encoding="utf-8"?>
<p:tagLst xmlns:a="http://schemas.openxmlformats.org/drawingml/2006/main" xmlns:r="http://schemas.openxmlformats.org/officeDocument/2006/relationships" xmlns:p="http://schemas.openxmlformats.org/presentationml/2006/main">
  <p:tag name="TIMING" val="|10.7|44.8"/>
</p:tagLst>
</file>

<file path=ppt/tags/tag8.xml><?xml version="1.0" encoding="utf-8"?>
<p:tagLst xmlns:a="http://schemas.openxmlformats.org/drawingml/2006/main" xmlns:r="http://schemas.openxmlformats.org/officeDocument/2006/relationships" xmlns:p="http://schemas.openxmlformats.org/presentationml/2006/main">
  <p:tag name="TIMING" val="|15.9|65.7"/>
</p:tagLst>
</file>

<file path=ppt/tags/tag9.xml><?xml version="1.0" encoding="utf-8"?>
<p:tagLst xmlns:a="http://schemas.openxmlformats.org/drawingml/2006/main" xmlns:r="http://schemas.openxmlformats.org/officeDocument/2006/relationships" xmlns:p="http://schemas.openxmlformats.org/presentationml/2006/main">
  <p:tag name="TIMING" val="|21.1"/>
</p:tagLst>
</file>

<file path=ppt/tags/tag10.xml><?xml version="1.0" encoding="utf-8"?>
<p:tagLst xmlns:a="http://schemas.openxmlformats.org/drawingml/2006/main" xmlns:r="http://schemas.openxmlformats.org/officeDocument/2006/relationships" xmlns:p="http://schemas.openxmlformats.org/presentationml/2006/main">
  <p:tag name="TIMING" val="|17.4"/>
</p:tagLst>
</file>

<file path=ppt/tags/tag11.xml><?xml version="1.0" encoding="utf-8"?>
<p:tagLst xmlns:a="http://schemas.openxmlformats.org/drawingml/2006/main" xmlns:r="http://schemas.openxmlformats.org/officeDocument/2006/relationships" xmlns:p="http://schemas.openxmlformats.org/presentationml/2006/main">
  <p:tag name="TIMING" val="|11.2"/>
</p:tagLst>
</file>

<file path=ppt/theme/theme1.xml><?xml version="1.0" encoding="utf-8"?>
<a:theme xmlns:a="http://schemas.openxmlformats.org/drawingml/2006/main" name="1_MBDi Slides">
  <a:themeElements>
    <a:clrScheme name="Custom 146">
      <a:dk1>
        <a:srgbClr val="070D17"/>
      </a:dk1>
      <a:lt1>
        <a:srgbClr val="FFFFFF"/>
      </a:lt1>
      <a:dk2>
        <a:srgbClr val="001547"/>
      </a:dk2>
      <a:lt2>
        <a:srgbClr val="FFC627"/>
      </a:lt2>
      <a:accent1>
        <a:srgbClr val="FF6C00"/>
      </a:accent1>
      <a:accent2>
        <a:srgbClr val="FF0000"/>
      </a:accent2>
      <a:accent3>
        <a:srgbClr val="A7BEDC"/>
      </a:accent3>
      <a:accent4>
        <a:srgbClr val="2F76FD"/>
      </a:accent4>
      <a:accent5>
        <a:srgbClr val="FF9C00"/>
      </a:accent5>
      <a:accent6>
        <a:srgbClr val="7FBA04"/>
      </a:accent6>
      <a:hlink>
        <a:srgbClr val="FEFEFE"/>
      </a:hlink>
      <a:folHlink>
        <a:srgbClr val="FEB700"/>
      </a:folHlink>
    </a:clrScheme>
    <a:fontScheme name="Blank Presentation">
      <a:majorFont>
        <a:latin typeface="Arial Narrow"/>
        <a:ea typeface="Osaka"/>
        <a:cs typeface=""/>
      </a:majorFont>
      <a:minorFont>
        <a:latin typeface="Arial Narrow"/>
        <a:ea typeface="Osaka"/>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lnDef>
    <a:txDef>
      <a:spPr>
        <a:noFill/>
      </a:spPr>
      <a:bodyPr wrap="square" rtlCol="0">
        <a:spAutoFit/>
      </a:bodyPr>
      <a:lstStyle>
        <a:defPPr>
          <a:defRPr sz="2400" dirty="0" smtClean="0">
            <a:latin typeface="+mj-lt"/>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1746"/>
        </a:dk1>
        <a:lt1>
          <a:srgbClr val="FFE9BB"/>
        </a:lt1>
        <a:dk2>
          <a:srgbClr val="003198"/>
        </a:dk2>
        <a:lt2>
          <a:srgbClr val="FFCC60"/>
        </a:lt2>
        <a:accent1>
          <a:srgbClr val="E73C2B"/>
        </a:accent1>
        <a:accent2>
          <a:srgbClr val="86B238"/>
        </a:accent2>
        <a:accent3>
          <a:srgbClr val="AAADCA"/>
        </a:accent3>
        <a:accent4>
          <a:srgbClr val="DAC79F"/>
        </a:accent4>
        <a:accent5>
          <a:srgbClr val="F1AFAC"/>
        </a:accent5>
        <a:accent6>
          <a:srgbClr val="79A132"/>
        </a:accent6>
        <a:hlink>
          <a:srgbClr val="5D6CF1"/>
        </a:hlink>
        <a:folHlink>
          <a:srgbClr val="FEB700"/>
        </a:folHlink>
      </a:clrScheme>
      <a:clrMap bg1="dk2" tx1="lt1" bg2="dk1" tx2="lt2" accent1="accent1" accent2="accent2" accent3="accent3" accent4="accent4" accent5="accent5" accent6="accent6" hlink="hlink" folHlink="folHlink"/>
    </a:extraClrScheme>
    <a:extraClrScheme>
      <a:clrScheme name="Blank Presentation 14">
        <a:dk1>
          <a:srgbClr val="001239"/>
        </a:dk1>
        <a:lt1>
          <a:srgbClr val="FFE9BB"/>
        </a:lt1>
        <a:dk2>
          <a:srgbClr val="001D57"/>
        </a:dk2>
        <a:lt2>
          <a:srgbClr val="FFCC60"/>
        </a:lt2>
        <a:accent1>
          <a:srgbClr val="E73C2B"/>
        </a:accent1>
        <a:accent2>
          <a:srgbClr val="86B238"/>
        </a:accent2>
        <a:accent3>
          <a:srgbClr val="AAABB4"/>
        </a:accent3>
        <a:accent4>
          <a:srgbClr val="DAC79F"/>
        </a:accent4>
        <a:accent5>
          <a:srgbClr val="F1AFAC"/>
        </a:accent5>
        <a:accent6>
          <a:srgbClr val="79A132"/>
        </a:accent6>
        <a:hlink>
          <a:srgbClr val="5D6CF1"/>
        </a:hlink>
        <a:folHlink>
          <a:srgbClr val="FEB700"/>
        </a:folHlink>
      </a:clrScheme>
      <a:clrMap bg1="dk2" tx1="lt1" bg2="dk1" tx2="lt2" accent1="accent1" accent2="accent2" accent3="accent3" accent4="accent4" accent5="accent5" accent6="accent6" hlink="hlink" folHlink="folHlink"/>
    </a:extraClrScheme>
    <a:extraClrScheme>
      <a:clrScheme name="Blank Presentation 15">
        <a:dk1>
          <a:srgbClr val="EEA979"/>
        </a:dk1>
        <a:lt1>
          <a:srgbClr val="CAAD91"/>
        </a:lt1>
        <a:dk2>
          <a:srgbClr val="001848"/>
        </a:dk2>
        <a:lt2>
          <a:srgbClr val="711C11"/>
        </a:lt2>
        <a:accent1>
          <a:srgbClr val="CEEC94"/>
        </a:accent1>
        <a:accent2>
          <a:srgbClr val="41561A"/>
        </a:accent2>
        <a:accent3>
          <a:srgbClr val="AAABB1"/>
        </a:accent3>
        <a:accent4>
          <a:srgbClr val="AC937B"/>
        </a:accent4>
        <a:accent5>
          <a:srgbClr val="E3F4C8"/>
        </a:accent5>
        <a:accent6>
          <a:srgbClr val="3A4D16"/>
        </a:accent6>
        <a:hlink>
          <a:srgbClr val="AFB6F1"/>
        </a:hlink>
        <a:folHlink>
          <a:srgbClr val="D06500"/>
        </a:folHlink>
      </a:clrScheme>
      <a:clrMap bg1="dk2" tx1="lt1" bg2="dk1" tx2="lt2" accent1="accent1" accent2="accent2" accent3="accent3" accent4="accent4" accent5="accent5" accent6="accent6" hlink="hlink" folHlink="folHlink"/>
    </a:extraClrScheme>
    <a:extraClrScheme>
      <a:clrScheme name="Blank Presentation 16">
        <a:dk1>
          <a:srgbClr val="001239"/>
        </a:dk1>
        <a:lt1>
          <a:srgbClr val="FFFFFF"/>
        </a:lt1>
        <a:dk2>
          <a:srgbClr val="001D57"/>
        </a:dk2>
        <a:lt2>
          <a:srgbClr val="FFCC60"/>
        </a:lt2>
        <a:accent1>
          <a:srgbClr val="E73C2B"/>
        </a:accent1>
        <a:accent2>
          <a:srgbClr val="86B238"/>
        </a:accent2>
        <a:accent3>
          <a:srgbClr val="AAABB4"/>
        </a:accent3>
        <a:accent4>
          <a:srgbClr val="DADADA"/>
        </a:accent4>
        <a:accent5>
          <a:srgbClr val="F1AFAC"/>
        </a:accent5>
        <a:accent6>
          <a:srgbClr val="79A132"/>
        </a:accent6>
        <a:hlink>
          <a:srgbClr val="5D6CF1"/>
        </a:hlink>
        <a:folHlink>
          <a:srgbClr val="FEB7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MBDi Slides">
  <a:themeElements>
    <a:clrScheme name="Custom 146">
      <a:dk1>
        <a:srgbClr val="070D17"/>
      </a:dk1>
      <a:lt1>
        <a:srgbClr val="FFFFFF"/>
      </a:lt1>
      <a:dk2>
        <a:srgbClr val="001547"/>
      </a:dk2>
      <a:lt2>
        <a:srgbClr val="FFC627"/>
      </a:lt2>
      <a:accent1>
        <a:srgbClr val="FF6C00"/>
      </a:accent1>
      <a:accent2>
        <a:srgbClr val="FF0000"/>
      </a:accent2>
      <a:accent3>
        <a:srgbClr val="A7BEDC"/>
      </a:accent3>
      <a:accent4>
        <a:srgbClr val="2F76FD"/>
      </a:accent4>
      <a:accent5>
        <a:srgbClr val="FF9C00"/>
      </a:accent5>
      <a:accent6>
        <a:srgbClr val="7FBA04"/>
      </a:accent6>
      <a:hlink>
        <a:srgbClr val="FEFEFE"/>
      </a:hlink>
      <a:folHlink>
        <a:srgbClr val="FEB700"/>
      </a:folHlink>
    </a:clrScheme>
    <a:fontScheme name="Blank Presentation">
      <a:majorFont>
        <a:latin typeface="Arial Narrow"/>
        <a:ea typeface="Osaka"/>
        <a:cs typeface=""/>
      </a:majorFont>
      <a:minorFont>
        <a:latin typeface="Arial Narrow"/>
        <a:ea typeface="Osaka"/>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lnDef>
    <a:txDef>
      <a:spPr>
        <a:noFill/>
      </a:spPr>
      <a:bodyPr wrap="square" rtlCol="0">
        <a:spAutoFit/>
      </a:bodyPr>
      <a:lstStyle>
        <a:defPPr>
          <a:defRPr sz="2400" dirty="0" smtClean="0">
            <a:latin typeface="+mj-lt"/>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1746"/>
        </a:dk1>
        <a:lt1>
          <a:srgbClr val="FFE9BB"/>
        </a:lt1>
        <a:dk2>
          <a:srgbClr val="003198"/>
        </a:dk2>
        <a:lt2>
          <a:srgbClr val="FFCC60"/>
        </a:lt2>
        <a:accent1>
          <a:srgbClr val="E73C2B"/>
        </a:accent1>
        <a:accent2>
          <a:srgbClr val="86B238"/>
        </a:accent2>
        <a:accent3>
          <a:srgbClr val="AAADCA"/>
        </a:accent3>
        <a:accent4>
          <a:srgbClr val="DAC79F"/>
        </a:accent4>
        <a:accent5>
          <a:srgbClr val="F1AFAC"/>
        </a:accent5>
        <a:accent6>
          <a:srgbClr val="79A132"/>
        </a:accent6>
        <a:hlink>
          <a:srgbClr val="5D6CF1"/>
        </a:hlink>
        <a:folHlink>
          <a:srgbClr val="FEB700"/>
        </a:folHlink>
      </a:clrScheme>
      <a:clrMap bg1="dk2" tx1="lt1" bg2="dk1" tx2="lt2" accent1="accent1" accent2="accent2" accent3="accent3" accent4="accent4" accent5="accent5" accent6="accent6" hlink="hlink" folHlink="folHlink"/>
    </a:extraClrScheme>
    <a:extraClrScheme>
      <a:clrScheme name="Blank Presentation 14">
        <a:dk1>
          <a:srgbClr val="001239"/>
        </a:dk1>
        <a:lt1>
          <a:srgbClr val="FFE9BB"/>
        </a:lt1>
        <a:dk2>
          <a:srgbClr val="001D57"/>
        </a:dk2>
        <a:lt2>
          <a:srgbClr val="FFCC60"/>
        </a:lt2>
        <a:accent1>
          <a:srgbClr val="E73C2B"/>
        </a:accent1>
        <a:accent2>
          <a:srgbClr val="86B238"/>
        </a:accent2>
        <a:accent3>
          <a:srgbClr val="AAABB4"/>
        </a:accent3>
        <a:accent4>
          <a:srgbClr val="DAC79F"/>
        </a:accent4>
        <a:accent5>
          <a:srgbClr val="F1AFAC"/>
        </a:accent5>
        <a:accent6>
          <a:srgbClr val="79A132"/>
        </a:accent6>
        <a:hlink>
          <a:srgbClr val="5D6CF1"/>
        </a:hlink>
        <a:folHlink>
          <a:srgbClr val="FEB700"/>
        </a:folHlink>
      </a:clrScheme>
      <a:clrMap bg1="dk2" tx1="lt1" bg2="dk1" tx2="lt2" accent1="accent1" accent2="accent2" accent3="accent3" accent4="accent4" accent5="accent5" accent6="accent6" hlink="hlink" folHlink="folHlink"/>
    </a:extraClrScheme>
    <a:extraClrScheme>
      <a:clrScheme name="Blank Presentation 15">
        <a:dk1>
          <a:srgbClr val="EEA979"/>
        </a:dk1>
        <a:lt1>
          <a:srgbClr val="CAAD91"/>
        </a:lt1>
        <a:dk2>
          <a:srgbClr val="001848"/>
        </a:dk2>
        <a:lt2>
          <a:srgbClr val="711C11"/>
        </a:lt2>
        <a:accent1>
          <a:srgbClr val="CEEC94"/>
        </a:accent1>
        <a:accent2>
          <a:srgbClr val="41561A"/>
        </a:accent2>
        <a:accent3>
          <a:srgbClr val="AAABB1"/>
        </a:accent3>
        <a:accent4>
          <a:srgbClr val="AC937B"/>
        </a:accent4>
        <a:accent5>
          <a:srgbClr val="E3F4C8"/>
        </a:accent5>
        <a:accent6>
          <a:srgbClr val="3A4D16"/>
        </a:accent6>
        <a:hlink>
          <a:srgbClr val="AFB6F1"/>
        </a:hlink>
        <a:folHlink>
          <a:srgbClr val="D06500"/>
        </a:folHlink>
      </a:clrScheme>
      <a:clrMap bg1="dk2" tx1="lt1" bg2="dk1" tx2="lt2" accent1="accent1" accent2="accent2" accent3="accent3" accent4="accent4" accent5="accent5" accent6="accent6" hlink="hlink" folHlink="folHlink"/>
    </a:extraClrScheme>
    <a:extraClrScheme>
      <a:clrScheme name="Blank Presentation 16">
        <a:dk1>
          <a:srgbClr val="001239"/>
        </a:dk1>
        <a:lt1>
          <a:srgbClr val="FFFFFF"/>
        </a:lt1>
        <a:dk2>
          <a:srgbClr val="001D57"/>
        </a:dk2>
        <a:lt2>
          <a:srgbClr val="FFCC60"/>
        </a:lt2>
        <a:accent1>
          <a:srgbClr val="E73C2B"/>
        </a:accent1>
        <a:accent2>
          <a:srgbClr val="86B238"/>
        </a:accent2>
        <a:accent3>
          <a:srgbClr val="AAABB4"/>
        </a:accent3>
        <a:accent4>
          <a:srgbClr val="DADADA"/>
        </a:accent4>
        <a:accent5>
          <a:srgbClr val="F1AFAC"/>
        </a:accent5>
        <a:accent6>
          <a:srgbClr val="79A132"/>
        </a:accent6>
        <a:hlink>
          <a:srgbClr val="5D6CF1"/>
        </a:hlink>
        <a:folHlink>
          <a:srgbClr val="FEB70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MBDi Slides">
  <a:themeElements>
    <a:clrScheme name="Custom 146">
      <a:dk1>
        <a:srgbClr val="070D17"/>
      </a:dk1>
      <a:lt1>
        <a:srgbClr val="FFFFFF"/>
      </a:lt1>
      <a:dk2>
        <a:srgbClr val="001547"/>
      </a:dk2>
      <a:lt2>
        <a:srgbClr val="FFC627"/>
      </a:lt2>
      <a:accent1>
        <a:srgbClr val="FF6C00"/>
      </a:accent1>
      <a:accent2>
        <a:srgbClr val="FF0000"/>
      </a:accent2>
      <a:accent3>
        <a:srgbClr val="A7BEDC"/>
      </a:accent3>
      <a:accent4>
        <a:srgbClr val="2F76FD"/>
      </a:accent4>
      <a:accent5>
        <a:srgbClr val="FF9C00"/>
      </a:accent5>
      <a:accent6>
        <a:srgbClr val="7FBA04"/>
      </a:accent6>
      <a:hlink>
        <a:srgbClr val="FEFEFE"/>
      </a:hlink>
      <a:folHlink>
        <a:srgbClr val="FEB700"/>
      </a:folHlink>
    </a:clrScheme>
    <a:fontScheme name="Blank Presentation">
      <a:majorFont>
        <a:latin typeface="Arial Narrow"/>
        <a:ea typeface="Osaka"/>
        <a:cs typeface=""/>
      </a:majorFont>
      <a:minorFont>
        <a:latin typeface="Arial Narrow"/>
        <a:ea typeface="Osaka"/>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lnDef>
    <a:txDef>
      <a:spPr>
        <a:noFill/>
      </a:spPr>
      <a:bodyPr wrap="square" rtlCol="0">
        <a:spAutoFit/>
      </a:bodyPr>
      <a:lstStyle>
        <a:defPPr>
          <a:defRPr sz="2400" dirty="0" smtClean="0">
            <a:latin typeface="+mj-lt"/>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1746"/>
        </a:dk1>
        <a:lt1>
          <a:srgbClr val="FFE9BB"/>
        </a:lt1>
        <a:dk2>
          <a:srgbClr val="003198"/>
        </a:dk2>
        <a:lt2>
          <a:srgbClr val="FFCC60"/>
        </a:lt2>
        <a:accent1>
          <a:srgbClr val="E73C2B"/>
        </a:accent1>
        <a:accent2>
          <a:srgbClr val="86B238"/>
        </a:accent2>
        <a:accent3>
          <a:srgbClr val="AAADCA"/>
        </a:accent3>
        <a:accent4>
          <a:srgbClr val="DAC79F"/>
        </a:accent4>
        <a:accent5>
          <a:srgbClr val="F1AFAC"/>
        </a:accent5>
        <a:accent6>
          <a:srgbClr val="79A132"/>
        </a:accent6>
        <a:hlink>
          <a:srgbClr val="5D6CF1"/>
        </a:hlink>
        <a:folHlink>
          <a:srgbClr val="FEB700"/>
        </a:folHlink>
      </a:clrScheme>
      <a:clrMap bg1="dk2" tx1="lt1" bg2="dk1" tx2="lt2" accent1="accent1" accent2="accent2" accent3="accent3" accent4="accent4" accent5="accent5" accent6="accent6" hlink="hlink" folHlink="folHlink"/>
    </a:extraClrScheme>
    <a:extraClrScheme>
      <a:clrScheme name="Blank Presentation 14">
        <a:dk1>
          <a:srgbClr val="001239"/>
        </a:dk1>
        <a:lt1>
          <a:srgbClr val="FFE9BB"/>
        </a:lt1>
        <a:dk2>
          <a:srgbClr val="001D57"/>
        </a:dk2>
        <a:lt2>
          <a:srgbClr val="FFCC60"/>
        </a:lt2>
        <a:accent1>
          <a:srgbClr val="E73C2B"/>
        </a:accent1>
        <a:accent2>
          <a:srgbClr val="86B238"/>
        </a:accent2>
        <a:accent3>
          <a:srgbClr val="AAABB4"/>
        </a:accent3>
        <a:accent4>
          <a:srgbClr val="DAC79F"/>
        </a:accent4>
        <a:accent5>
          <a:srgbClr val="F1AFAC"/>
        </a:accent5>
        <a:accent6>
          <a:srgbClr val="79A132"/>
        </a:accent6>
        <a:hlink>
          <a:srgbClr val="5D6CF1"/>
        </a:hlink>
        <a:folHlink>
          <a:srgbClr val="FEB700"/>
        </a:folHlink>
      </a:clrScheme>
      <a:clrMap bg1="dk2" tx1="lt1" bg2="dk1" tx2="lt2" accent1="accent1" accent2="accent2" accent3="accent3" accent4="accent4" accent5="accent5" accent6="accent6" hlink="hlink" folHlink="folHlink"/>
    </a:extraClrScheme>
    <a:extraClrScheme>
      <a:clrScheme name="Blank Presentation 15">
        <a:dk1>
          <a:srgbClr val="EEA979"/>
        </a:dk1>
        <a:lt1>
          <a:srgbClr val="CAAD91"/>
        </a:lt1>
        <a:dk2>
          <a:srgbClr val="001848"/>
        </a:dk2>
        <a:lt2>
          <a:srgbClr val="711C11"/>
        </a:lt2>
        <a:accent1>
          <a:srgbClr val="CEEC94"/>
        </a:accent1>
        <a:accent2>
          <a:srgbClr val="41561A"/>
        </a:accent2>
        <a:accent3>
          <a:srgbClr val="AAABB1"/>
        </a:accent3>
        <a:accent4>
          <a:srgbClr val="AC937B"/>
        </a:accent4>
        <a:accent5>
          <a:srgbClr val="E3F4C8"/>
        </a:accent5>
        <a:accent6>
          <a:srgbClr val="3A4D16"/>
        </a:accent6>
        <a:hlink>
          <a:srgbClr val="AFB6F1"/>
        </a:hlink>
        <a:folHlink>
          <a:srgbClr val="D06500"/>
        </a:folHlink>
      </a:clrScheme>
      <a:clrMap bg1="dk2" tx1="lt1" bg2="dk1" tx2="lt2" accent1="accent1" accent2="accent2" accent3="accent3" accent4="accent4" accent5="accent5" accent6="accent6" hlink="hlink" folHlink="folHlink"/>
    </a:extraClrScheme>
    <a:extraClrScheme>
      <a:clrScheme name="Blank Presentation 16">
        <a:dk1>
          <a:srgbClr val="001239"/>
        </a:dk1>
        <a:lt1>
          <a:srgbClr val="FFFFFF"/>
        </a:lt1>
        <a:dk2>
          <a:srgbClr val="001D57"/>
        </a:dk2>
        <a:lt2>
          <a:srgbClr val="FFCC60"/>
        </a:lt2>
        <a:accent1>
          <a:srgbClr val="E73C2B"/>
        </a:accent1>
        <a:accent2>
          <a:srgbClr val="86B238"/>
        </a:accent2>
        <a:accent3>
          <a:srgbClr val="AAABB4"/>
        </a:accent3>
        <a:accent4>
          <a:srgbClr val="DADADA"/>
        </a:accent4>
        <a:accent5>
          <a:srgbClr val="F1AFAC"/>
        </a:accent5>
        <a:accent6>
          <a:srgbClr val="79A132"/>
        </a:accent6>
        <a:hlink>
          <a:srgbClr val="5D6CF1"/>
        </a:hlink>
        <a:folHlink>
          <a:srgbClr val="FEB70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2646</TotalTime>
  <Words>4468</Words>
  <Application>Microsoft Office PowerPoint</Application>
  <PresentationFormat>Widescreen</PresentationFormat>
  <Paragraphs>493</Paragraphs>
  <Slides>29</Slides>
  <Notes>29</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29</vt:i4>
      </vt:variant>
    </vt:vector>
  </HeadingPairs>
  <TitlesOfParts>
    <vt:vector size="39" baseType="lpstr">
      <vt:lpstr>&amp;quot</vt:lpstr>
      <vt:lpstr>Arial</vt:lpstr>
      <vt:lpstr>Arial Narrow</vt:lpstr>
      <vt:lpstr>Calibri</vt:lpstr>
      <vt:lpstr>Open Sans</vt:lpstr>
      <vt:lpstr>Times New Roman</vt:lpstr>
      <vt:lpstr>Wingdings</vt:lpstr>
      <vt:lpstr>1_MBDi Slides</vt:lpstr>
      <vt:lpstr>2_MBDi Slides</vt:lpstr>
      <vt:lpstr>3_MBDi Slides</vt:lpstr>
      <vt:lpstr>Be Purpose Driven</vt:lpstr>
      <vt:lpstr>Goal Oriented Project Management</vt:lpstr>
      <vt:lpstr>Current Project Life Cycle Remains Somewhat Linear</vt:lpstr>
      <vt:lpstr>Does the Sponsor Always Communicate the Purpose? “The WHY of the Project”</vt:lpstr>
      <vt:lpstr>Purpose Driven Project Management</vt:lpstr>
      <vt:lpstr>The Why (Purpose) of a Project Has Grown in Importance</vt:lpstr>
      <vt:lpstr>Current Best Practices  Require an Understanding of “Why?”</vt:lpstr>
      <vt:lpstr>New Role of the New Project Managers</vt:lpstr>
      <vt:lpstr>Purpose Driven May Imply an Iterative Based Life Cycle</vt:lpstr>
      <vt:lpstr>The Continuum of Life Cycles</vt:lpstr>
      <vt:lpstr>Understanding  the Need to Know Why is Not New</vt:lpstr>
      <vt:lpstr>What Motivates us as Project Managers?</vt:lpstr>
      <vt:lpstr>What Drive Us as Project Managers?</vt:lpstr>
      <vt:lpstr>The Client-Motivation Formula</vt:lpstr>
      <vt:lpstr>The Kano Model</vt:lpstr>
      <vt:lpstr>Why Do We Put Goals Ahead of Purpose?</vt:lpstr>
      <vt:lpstr>Value of Purpose in the Workplace</vt:lpstr>
      <vt:lpstr>Purpose Must be Communicated to the Team</vt:lpstr>
      <vt:lpstr>Why Project Managers Struggle</vt:lpstr>
      <vt:lpstr>Goal Oriented Projects Usually Depend on Short Term Tactical Thinking</vt:lpstr>
      <vt:lpstr>Purpose Driven Projects Rely on Long Term Strategic Thinking</vt:lpstr>
      <vt:lpstr>Leadership and Ethics in Project Management</vt:lpstr>
      <vt:lpstr>Project Managers Require a Strong Character</vt:lpstr>
      <vt:lpstr>Project Management Purpose</vt:lpstr>
      <vt:lpstr>Project Management Goals</vt:lpstr>
      <vt:lpstr>Balancing Purpose and Goals</vt:lpstr>
      <vt:lpstr>Keep Purpose Ahead of Goal</vt:lpstr>
      <vt:lpstr>Purpose is  Not an Initiative It is a Way of Business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Jim Allen</dc:creator>
  <cp:lastModifiedBy>James Allen</cp:lastModifiedBy>
  <cp:revision>169</cp:revision>
  <dcterms:created xsi:type="dcterms:W3CDTF">2018-09-11T13:42:24Z</dcterms:created>
  <dcterms:modified xsi:type="dcterms:W3CDTF">2024-05-07T16:46:31Z</dcterms:modified>
</cp:coreProperties>
</file>